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92"/>
  </p:notesMasterIdLst>
  <p:sldIdLst>
    <p:sldId id="422" r:id="rId3"/>
    <p:sldId id="861" r:id="rId4"/>
    <p:sldId id="872" r:id="rId5"/>
    <p:sldId id="706" r:id="rId6"/>
    <p:sldId id="695" r:id="rId7"/>
    <p:sldId id="736" r:id="rId8"/>
    <p:sldId id="738" r:id="rId9"/>
    <p:sldId id="743" r:id="rId10"/>
    <p:sldId id="742" r:id="rId11"/>
    <p:sldId id="744" r:id="rId12"/>
    <p:sldId id="745" r:id="rId13"/>
    <p:sldId id="746" r:id="rId14"/>
    <p:sldId id="747" r:id="rId15"/>
    <p:sldId id="749" r:id="rId16"/>
    <p:sldId id="739" r:id="rId17"/>
    <p:sldId id="754" r:id="rId18"/>
    <p:sldId id="839" r:id="rId19"/>
    <p:sldId id="873" r:id="rId20"/>
    <p:sldId id="874" r:id="rId21"/>
    <p:sldId id="840" r:id="rId22"/>
    <p:sldId id="752" r:id="rId23"/>
    <p:sldId id="758" r:id="rId24"/>
    <p:sldId id="757" r:id="rId25"/>
    <p:sldId id="759" r:id="rId26"/>
    <p:sldId id="753" r:id="rId27"/>
    <p:sldId id="761" r:id="rId28"/>
    <p:sldId id="762" r:id="rId29"/>
    <p:sldId id="773" r:id="rId30"/>
    <p:sldId id="768" r:id="rId31"/>
    <p:sldId id="769" r:id="rId32"/>
    <p:sldId id="775" r:id="rId33"/>
    <p:sldId id="776" r:id="rId34"/>
    <p:sldId id="777" r:id="rId35"/>
    <p:sldId id="778" r:id="rId36"/>
    <p:sldId id="770" r:id="rId37"/>
    <p:sldId id="780" r:id="rId38"/>
    <p:sldId id="857" r:id="rId39"/>
    <p:sldId id="858" r:id="rId40"/>
    <p:sldId id="859" r:id="rId41"/>
    <p:sldId id="860" r:id="rId42"/>
    <p:sldId id="863" r:id="rId43"/>
    <p:sldId id="875" r:id="rId44"/>
    <p:sldId id="782" r:id="rId45"/>
    <p:sldId id="791" r:id="rId46"/>
    <p:sldId id="708" r:id="rId47"/>
    <p:sldId id="792" r:id="rId48"/>
    <p:sldId id="864" r:id="rId49"/>
    <p:sldId id="865" r:id="rId50"/>
    <p:sldId id="796" r:id="rId51"/>
    <p:sldId id="797" r:id="rId52"/>
    <p:sldId id="798" r:id="rId53"/>
    <p:sldId id="805" r:id="rId54"/>
    <p:sldId id="810" r:id="rId55"/>
    <p:sldId id="811" r:id="rId56"/>
    <p:sldId id="842" r:id="rId57"/>
    <p:sldId id="841" r:id="rId58"/>
    <p:sldId id="844" r:id="rId59"/>
    <p:sldId id="845" r:id="rId60"/>
    <p:sldId id="846" r:id="rId61"/>
    <p:sldId id="847" r:id="rId62"/>
    <p:sldId id="813" r:id="rId63"/>
    <p:sldId id="848" r:id="rId64"/>
    <p:sldId id="866" r:id="rId65"/>
    <p:sldId id="867" r:id="rId66"/>
    <p:sldId id="868" r:id="rId67"/>
    <p:sldId id="802" r:id="rId68"/>
    <p:sldId id="803" r:id="rId69"/>
    <p:sldId id="804" r:id="rId70"/>
    <p:sldId id="849" r:id="rId71"/>
    <p:sldId id="851" r:id="rId72"/>
    <p:sldId id="852" r:id="rId73"/>
    <p:sldId id="853" r:id="rId74"/>
    <p:sldId id="854" r:id="rId75"/>
    <p:sldId id="855" r:id="rId76"/>
    <p:sldId id="856" r:id="rId77"/>
    <p:sldId id="850" r:id="rId78"/>
    <p:sldId id="808" r:id="rId79"/>
    <p:sldId id="807" r:id="rId80"/>
    <p:sldId id="784" r:id="rId81"/>
    <p:sldId id="828" r:id="rId82"/>
    <p:sldId id="829" r:id="rId83"/>
    <p:sldId id="831" r:id="rId84"/>
    <p:sldId id="834" r:id="rId85"/>
    <p:sldId id="833" r:id="rId86"/>
    <p:sldId id="835" r:id="rId87"/>
    <p:sldId id="836" r:id="rId88"/>
    <p:sldId id="837" r:id="rId89"/>
    <p:sldId id="876" r:id="rId90"/>
    <p:sldId id="674" r:id="rId9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72B61"/>
    <a:srgbClr val="8DC6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14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theme" Target="theme/theme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10B98-78BE-4601-8AF5-C3AF3A5EE1D6}" type="datetimeFigureOut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34C63-57F8-4C9E-B6C3-B81D059295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746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4"/>
            <a:ext cx="7772400" cy="1458912"/>
          </a:xfrm>
        </p:spPr>
        <p:txBody>
          <a:bodyPr anchor="b">
            <a:normAutofit/>
          </a:bodyPr>
          <a:lstStyle>
            <a:lvl1pPr algn="ctr">
              <a:defRPr sz="42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914774"/>
            <a:ext cx="6858000" cy="192405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006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202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214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4"/>
            <a:ext cx="7772400" cy="1458912"/>
          </a:xfrm>
        </p:spPr>
        <p:txBody>
          <a:bodyPr anchor="b">
            <a:normAutofit/>
          </a:bodyPr>
          <a:lstStyle>
            <a:lvl1pPr algn="ctr">
              <a:defRPr sz="42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914774"/>
            <a:ext cx="6858000" cy="192405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6559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5350" y="6356350"/>
            <a:ext cx="476250" cy="365125"/>
          </a:xfrm>
        </p:spPr>
        <p:txBody>
          <a:bodyPr/>
          <a:lstStyle/>
          <a:p>
            <a:fld id="{5F62F5D1-E5EC-4438-A9FD-8C7849B534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9384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197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271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7357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6754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0277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12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5350" y="6356350"/>
            <a:ext cx="476250" cy="365125"/>
          </a:xfrm>
        </p:spPr>
        <p:txBody>
          <a:bodyPr/>
          <a:lstStyle/>
          <a:p>
            <a:fld id="{5F62F5D1-E5EC-4438-A9FD-8C7849B534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4385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2969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1372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813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570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452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32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731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344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770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281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65101"/>
            <a:ext cx="7886700" cy="92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14450"/>
            <a:ext cx="7886700" cy="4972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39100" y="6356351"/>
            <a:ext cx="476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5F62F5D1-E5EC-4438-A9FD-8C7849B534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257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b="1" kern="1200">
          <a:solidFill>
            <a:srgbClr val="072B6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SzPct val="80000"/>
        <a:buFont typeface="Wingdings" panose="05000000000000000000" pitchFamily="2" charset="2"/>
        <a:buChar char="Ø"/>
        <a:defRPr sz="2400" b="1" kern="1200">
          <a:solidFill>
            <a:srgbClr val="072B6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Clr>
          <a:srgbClr val="072B61"/>
        </a:buClr>
        <a:buSzPct val="50000"/>
        <a:buFont typeface="Wingdings" panose="05000000000000000000" pitchFamily="2" charset="2"/>
        <a:buChar char="u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Clr>
          <a:srgbClr val="072B61"/>
        </a:buClr>
        <a:buSzPct val="50000"/>
        <a:buFont typeface="Wingdings" panose="05000000000000000000" pitchFamily="2" charset="2"/>
        <a:buChar char="l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Clr>
          <a:srgbClr val="072B61"/>
        </a:buClr>
        <a:buSzPct val="50000"/>
        <a:buFont typeface="Wingdings" panose="05000000000000000000" pitchFamily="2" charset="2"/>
        <a:buChar char="l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171700" indent="-342900" algn="l" defTabSz="914400" rtl="0" eaLnBrk="1" latinLnBrk="1" hangingPunct="1">
        <a:lnSpc>
          <a:spcPct val="90000"/>
        </a:lnSpc>
        <a:spcBef>
          <a:spcPts val="500"/>
        </a:spcBef>
        <a:buClr>
          <a:srgbClr val="072B61"/>
        </a:buClr>
        <a:buSzPct val="50000"/>
        <a:buFont typeface="Wingdings" panose="05000000000000000000" pitchFamily="2" charset="2"/>
        <a:buChar char="l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65101"/>
            <a:ext cx="7886700" cy="92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14450"/>
            <a:ext cx="7886700" cy="4972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39100" y="6356351"/>
            <a:ext cx="476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5F62F5D1-E5EC-4438-A9FD-8C7849B534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497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b="1" kern="1200">
          <a:solidFill>
            <a:srgbClr val="072B6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SzPct val="80000"/>
        <a:buFont typeface="Wingdings" panose="05000000000000000000" pitchFamily="2" charset="2"/>
        <a:buChar char="Ø"/>
        <a:defRPr sz="2400" b="1" kern="1200">
          <a:solidFill>
            <a:srgbClr val="072B6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Clr>
          <a:srgbClr val="072B61"/>
        </a:buClr>
        <a:buSzPct val="50000"/>
        <a:buFont typeface="Wingdings" panose="05000000000000000000" pitchFamily="2" charset="2"/>
        <a:buChar char="u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Clr>
          <a:srgbClr val="072B61"/>
        </a:buClr>
        <a:buSzPct val="50000"/>
        <a:buFont typeface="Wingdings" panose="05000000000000000000" pitchFamily="2" charset="2"/>
        <a:buChar char="l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Clr>
          <a:srgbClr val="072B61"/>
        </a:buClr>
        <a:buSzPct val="50000"/>
        <a:buFont typeface="Wingdings" panose="05000000000000000000" pitchFamily="2" charset="2"/>
        <a:buChar char="l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171700" indent="-342900" algn="l" defTabSz="914400" rtl="0" eaLnBrk="1" latinLnBrk="1" hangingPunct="1">
        <a:lnSpc>
          <a:spcPct val="90000"/>
        </a:lnSpc>
        <a:spcBef>
          <a:spcPts val="500"/>
        </a:spcBef>
        <a:buClr>
          <a:srgbClr val="072B61"/>
        </a:buClr>
        <a:buSzPct val="50000"/>
        <a:buFont typeface="Wingdings" panose="05000000000000000000" pitchFamily="2" charset="2"/>
        <a:buChar char="l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.go.kr/dataset/3038489/fileData.do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data.go.kr/dataset/15012945/fileData.do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rasbt.github.io/mlxtend/" TargetMode="External"/><Relationship Id="rId3" Type="http://schemas.openxmlformats.org/officeDocument/2006/relationships/hyperlink" Target="https://plot.ly/python/" TargetMode="External"/><Relationship Id="rId7" Type="http://schemas.openxmlformats.org/officeDocument/2006/relationships/hyperlink" Target="http://scikit-learn.org/stable/tutorial/index.html" TargetMode="External"/><Relationship Id="rId2" Type="http://schemas.openxmlformats.org/officeDocument/2006/relationships/hyperlink" Target="https://pandas.pydata.org/pandas-docs/stable/10min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konlpy.org/ko/v0.4.3/examples/wordcloud/" TargetMode="External"/><Relationship Id="rId5" Type="http://schemas.openxmlformats.org/officeDocument/2006/relationships/hyperlink" Target="https://pypi.org/project/pytagcloud/" TargetMode="External"/><Relationship Id="rId4" Type="http://schemas.openxmlformats.org/officeDocument/2006/relationships/hyperlink" Target="https://matplotlib.org/gallery/index.html" TargetMode="External"/><Relationship Id="rId9" Type="http://schemas.openxmlformats.org/officeDocument/2006/relationships/hyperlink" Target="https://ekzhu.github.io/datasketch/minhash.html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source.org/wiki/&#51228;18&#45824;_&#45824;&#54620;&#48124;&#44397;_&#45824;&#53685;&#47161;_" TargetMode="External"/><Relationship Id="rId7" Type="http://schemas.openxmlformats.org/officeDocument/2006/relationships/image" Target="../media/image22.jpeg"/><Relationship Id="rId2" Type="http://schemas.openxmlformats.org/officeDocument/2006/relationships/hyperlink" Target="https://www.wordcloud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archive.ics.uci.edu/ml/datasets/iris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data.go.kr/dataset/15012945/fileData.do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.go.kr/dataset/15012945/fileData.do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.go.kr/dataset/15012945/fileData.do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ctr" anchorCtr="0">
            <a:normAutofit/>
          </a:bodyPr>
          <a:lstStyle/>
          <a:p>
            <a:r>
              <a:rPr lang="en-US" altLang="ko-KR" sz="3600" dirty="0"/>
              <a:t>Day 1: Data Mining Basics (Lab)</a:t>
            </a: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May 29, 2018</a:t>
            </a:r>
          </a:p>
          <a:p>
            <a:r>
              <a:rPr lang="en-US" altLang="ko-KR" dirty="0"/>
              <a:t>Prof. Jongwuk Lee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5891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D7F1F-1DEE-44B9-94D5-DF3DC614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Boxplot:</a:t>
            </a:r>
            <a:r>
              <a:rPr lang="ko-KR" altLang="en-US" dirty="0"/>
              <a:t> 속성 간 비교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8922CE-C1FE-488B-B9FC-3F90D732B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4450"/>
            <a:ext cx="7886700" cy="4972050"/>
          </a:xfrm>
        </p:spPr>
        <p:txBody>
          <a:bodyPr/>
          <a:lstStyle/>
          <a:p>
            <a:r>
              <a:rPr lang="ko-KR" altLang="en-US" dirty="0"/>
              <a:t>특성 별 </a:t>
            </a:r>
            <a:r>
              <a:rPr lang="en-US" altLang="ko-KR" dirty="0"/>
              <a:t>boxplot </a:t>
            </a:r>
            <a:r>
              <a:rPr lang="ko-KR" altLang="en-US" dirty="0"/>
              <a:t>만들기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 err="1"/>
              <a:t>go.Box</a:t>
            </a:r>
            <a:r>
              <a:rPr lang="en-US" altLang="ko-KR" dirty="0"/>
              <a:t>(): boxplot</a:t>
            </a:r>
            <a:r>
              <a:rPr lang="ko-KR" altLang="en-US" dirty="0"/>
              <a:t>을 만들어주는 함수</a:t>
            </a:r>
          </a:p>
          <a:p>
            <a:pPr lvl="1"/>
            <a:endParaRPr lang="ko-KR" altLang="en-US" dirty="0"/>
          </a:p>
          <a:p>
            <a:pPr lvl="1"/>
            <a:r>
              <a:rPr lang="en-US" altLang="ko-KR" dirty="0"/>
              <a:t>append(data): list</a:t>
            </a:r>
            <a:r>
              <a:rPr lang="ko-KR" altLang="en-US" dirty="0"/>
              <a:t>에 </a:t>
            </a:r>
            <a:r>
              <a:rPr lang="en-US" altLang="ko-KR" dirty="0"/>
              <a:t>data</a:t>
            </a:r>
            <a:r>
              <a:rPr lang="ko-KR" altLang="en-US" dirty="0"/>
              <a:t>를 추가함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FA9815-656A-47D9-8514-F13E07770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0AF677A-F18A-4209-9AD7-5D96201EC70B}"/>
              </a:ext>
            </a:extLst>
          </p:cNvPr>
          <p:cNvSpPr/>
          <p:nvPr/>
        </p:nvSpPr>
        <p:spPr>
          <a:xfrm>
            <a:off x="2324706" y="1998225"/>
            <a:ext cx="4494588" cy="2009061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plots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[]</a:t>
            </a:r>
            <a:br>
              <a:rPr lang="ko-KR" altLang="ko-KR" sz="16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6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for</a:t>
            </a:r>
            <a:r>
              <a:rPr lang="ko-KR" altLang="ko-KR" sz="16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feature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6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in</a:t>
            </a:r>
            <a:r>
              <a:rPr lang="ko-KR" altLang="ko-KR" sz="16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features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: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plot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go.Box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    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y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iris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[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feature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],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    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name</a:t>
            </a:r>
            <a:r>
              <a:rPr lang="ko-KR" altLang="ko-KR" sz="1600" dirty="0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feature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)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plots.append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plot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)</a:t>
            </a:r>
            <a:endParaRPr lang="ko-KR" altLang="ko-KR" sz="36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584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D7F1F-1DEE-44B9-94D5-DF3DC614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Boxplot:</a:t>
            </a:r>
            <a:r>
              <a:rPr lang="ko-KR" altLang="en-US" dirty="0"/>
              <a:t> 속성 간 비교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8922CE-C1FE-488B-B9FC-3F90D732B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4450"/>
            <a:ext cx="7886700" cy="4972050"/>
          </a:xfrm>
        </p:spPr>
        <p:txBody>
          <a:bodyPr/>
          <a:lstStyle/>
          <a:p>
            <a:r>
              <a:rPr lang="ko-KR" altLang="en-US" dirty="0"/>
              <a:t>만들어진 </a:t>
            </a:r>
            <a:r>
              <a:rPr lang="en-US" altLang="ko-KR" dirty="0"/>
              <a:t>boxplot </a:t>
            </a:r>
            <a:r>
              <a:rPr lang="ko-KR" altLang="en-US" dirty="0"/>
              <a:t>저장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 err="1">
                <a:latin typeface="+mn-ea"/>
              </a:rPr>
              <a:t>plotly.offline.plot</a:t>
            </a:r>
            <a:r>
              <a:rPr lang="en-US" altLang="ko-KR" dirty="0">
                <a:latin typeface="+mn-ea"/>
              </a:rPr>
              <a:t>(): </a:t>
            </a:r>
            <a:r>
              <a:rPr lang="ko-KR" altLang="en-US" dirty="0">
                <a:latin typeface="+mn-ea"/>
              </a:rPr>
              <a:t>이미지 형태로 그래프를 만들어서 저장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FA9815-656A-47D9-8514-F13E07770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0AF677A-F18A-4209-9AD7-5D96201EC70B}"/>
              </a:ext>
            </a:extLst>
          </p:cNvPr>
          <p:cNvSpPr/>
          <p:nvPr/>
        </p:nvSpPr>
        <p:spPr>
          <a:xfrm>
            <a:off x="1254313" y="1913270"/>
            <a:ext cx="6635375" cy="456272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 anchorCtr="0">
            <a:norm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plotly.offline.plot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plots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filename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</a:t>
            </a:r>
            <a:r>
              <a:rPr lang="ko-KR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6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Iris-boxplot.html</a:t>
            </a:r>
            <a:r>
              <a:rPr lang="ko-KR" altLang="en-US" sz="16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’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)</a:t>
            </a:r>
            <a:endParaRPr lang="ko-KR" altLang="ko-KR" sz="36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4317C30-AA1C-4A3B-9CC0-50930B0D7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134" y="3392658"/>
            <a:ext cx="4885732" cy="26011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818121D-3C07-47F3-A39B-A73BB048B6B9}"/>
              </a:ext>
            </a:extLst>
          </p:cNvPr>
          <p:cNvSpPr/>
          <p:nvPr/>
        </p:nvSpPr>
        <p:spPr>
          <a:xfrm>
            <a:off x="3628888" y="6186123"/>
            <a:ext cx="1977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+mn-ea"/>
              </a:rPr>
              <a:t>Iris-boxplot.html</a:t>
            </a:r>
            <a:r>
              <a:rPr lang="ko-KR" altLang="en-US" dirty="0"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8998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CC5A90-9AEA-4A7E-8C55-E1605F925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Histogram: </a:t>
            </a:r>
            <a:r>
              <a:rPr lang="ko-KR" altLang="en-US" dirty="0"/>
              <a:t>분포도 분석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F8B4BD-8F03-4038-B64E-76CDE1CF2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D9E7955-D38E-4F6D-9EC6-B91D1F7B1955}"/>
              </a:ext>
            </a:extLst>
          </p:cNvPr>
          <p:cNvSpPr/>
          <p:nvPr/>
        </p:nvSpPr>
        <p:spPr>
          <a:xfrm>
            <a:off x="846550" y="1085850"/>
            <a:ext cx="7450900" cy="5516404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36000" tIns="0" rIns="36000" bIns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import</a:t>
            </a:r>
            <a:r>
              <a:rPr lang="ko-KR" altLang="ko-KR" sz="12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pandas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2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as</a:t>
            </a:r>
            <a:r>
              <a:rPr lang="ko-KR" altLang="ko-KR" sz="12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pd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# 필요 라이브러리 불러오기</a:t>
            </a:r>
            <a:b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import</a:t>
            </a:r>
            <a:r>
              <a:rPr lang="ko-KR" altLang="ko-KR" sz="12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plotly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import</a:t>
            </a:r>
            <a:r>
              <a:rPr lang="ko-KR" altLang="ko-KR" sz="12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plotly.graph_objs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2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as</a:t>
            </a:r>
            <a:r>
              <a:rPr lang="ko-KR" altLang="ko-KR" sz="12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go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iris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pd.read_csv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2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Iris.csv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) </a:t>
            </a:r>
            <a: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# </a:t>
            </a:r>
            <a:r>
              <a:rPr lang="ko-KR" altLang="ko-KR" sz="12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Iris</a:t>
            </a:r>
            <a: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데이터셋 불러오기</a:t>
            </a:r>
            <a:b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b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features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</a:t>
            </a:r>
            <a:r>
              <a:rPr lang="ko-KR" altLang="ko-KR" sz="1200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list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iris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) </a:t>
            </a:r>
            <a: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# </a:t>
            </a:r>
            <a:r>
              <a:rPr lang="ko-KR" altLang="ko-KR" sz="12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Iris의</a:t>
            </a:r>
            <a: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특성 이름 저장</a:t>
            </a:r>
            <a:b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features.remove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2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Species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)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all_species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[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2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setosa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2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versicolor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2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virginica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] </a:t>
            </a:r>
            <a: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# </a:t>
            </a:r>
            <a:r>
              <a:rPr lang="ko-KR" altLang="ko-KR" sz="12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Iris의</a:t>
            </a:r>
            <a: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종류 이름 저장</a:t>
            </a:r>
            <a:b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b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for</a:t>
            </a:r>
            <a:r>
              <a:rPr lang="ko-KR" altLang="ko-KR" sz="12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feature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2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in</a:t>
            </a:r>
            <a:r>
              <a:rPr lang="ko-KR" altLang="ko-KR" sz="12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features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: </a:t>
            </a:r>
            <a: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# </a:t>
            </a:r>
            <a:r>
              <a:rPr lang="ko-KR" altLang="ko-KR" sz="12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histogram</a:t>
            </a:r>
            <a: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만들기</a:t>
            </a:r>
            <a:b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data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[]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</a:t>
            </a:r>
            <a:r>
              <a:rPr lang="ko-KR" altLang="ko-KR" sz="12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for</a:t>
            </a:r>
            <a:r>
              <a:rPr lang="ko-KR" altLang="ko-KR" sz="12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specie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2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in</a:t>
            </a:r>
            <a:r>
              <a:rPr lang="ko-KR" altLang="ko-KR" sz="12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all_species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: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   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feature_data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iris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[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feature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]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   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trace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go.Histogram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        </a:t>
            </a:r>
            <a:r>
              <a:rPr lang="ko-KR" altLang="ko-KR" sz="12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x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feature_data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[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iris.Species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==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specie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],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        </a:t>
            </a:r>
            <a:r>
              <a:rPr lang="ko-KR" altLang="ko-KR" sz="12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opacity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</a:t>
            </a:r>
            <a:r>
              <a:rPr lang="ko-KR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0.75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# 투명도</a:t>
            </a:r>
            <a:b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        </a:t>
            </a:r>
            <a:r>
              <a:rPr lang="ko-KR" altLang="ko-KR" sz="12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name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specie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)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   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data.append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trace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)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layout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go.Layout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    </a:t>
            </a:r>
            <a:r>
              <a:rPr lang="ko-KR" altLang="ko-KR" sz="12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barmode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2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overlay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# 겹쳐서 그리기</a:t>
            </a:r>
            <a:b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    </a:t>
            </a:r>
            <a:r>
              <a:rPr lang="ko-KR" altLang="ko-KR" sz="12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xaxis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</a:t>
            </a:r>
            <a:r>
              <a:rPr lang="ko-KR" altLang="ko-KR" sz="1200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dict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2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title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feature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+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'(CM)'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),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    </a:t>
            </a:r>
            <a:r>
              <a:rPr lang="ko-KR" altLang="ko-KR" sz="12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yaxis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</a:t>
            </a:r>
            <a:r>
              <a:rPr lang="ko-KR" altLang="ko-KR" sz="1200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dict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2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title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2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Count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))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fig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go.Figure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2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data</a:t>
            </a:r>
            <a:r>
              <a:rPr lang="ko-KR" altLang="ko-KR" sz="1200" dirty="0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data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2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layout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layout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)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filename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2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Iris-histogram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-'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+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feature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plotly.offline.plot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fig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2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filename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filename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+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'.</a:t>
            </a:r>
            <a:r>
              <a:rPr lang="ko-KR" altLang="ko-KR" sz="12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html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)  </a:t>
            </a:r>
            <a: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# 만들어진 </a:t>
            </a:r>
            <a:r>
              <a:rPr lang="ko-KR" altLang="ko-KR" sz="12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histogram</a:t>
            </a:r>
            <a: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저장</a:t>
            </a:r>
            <a:endParaRPr lang="ko-KR" altLang="ko-KR" sz="28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B5B3DE2-E303-46CC-818E-16695B1C3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44E9D65-BD87-4E0A-B138-E891C24C42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40E19AB-F283-4648-86BD-B9871877A5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182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D6E1B7-15B7-44C1-8063-3F353AED4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Histogram: </a:t>
            </a:r>
            <a:r>
              <a:rPr lang="ko-KR" altLang="en-US" dirty="0"/>
              <a:t>분포도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15CA3E-7581-44CF-BCD0-592CBCB9E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histogram </a:t>
            </a:r>
            <a:r>
              <a:rPr lang="ko-KR" altLang="en-US" dirty="0"/>
              <a:t>만들기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 err="1">
                <a:latin typeface="+mn-ea"/>
              </a:rPr>
              <a:t>go.Histogram</a:t>
            </a:r>
            <a:r>
              <a:rPr lang="en-US" altLang="ko-KR" dirty="0">
                <a:latin typeface="+mn-ea"/>
              </a:rPr>
              <a:t>(): histogram</a:t>
            </a:r>
            <a:r>
              <a:rPr lang="ko-KR" altLang="en-US" dirty="0">
                <a:latin typeface="+mn-ea"/>
              </a:rPr>
              <a:t>을 만들어주는 함수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25895F-828A-410D-B50F-CA8EB08C3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B87410D-F3C2-41DF-AC31-8F8E2559109F}"/>
              </a:ext>
            </a:extLst>
          </p:cNvPr>
          <p:cNvSpPr/>
          <p:nvPr/>
        </p:nvSpPr>
        <p:spPr>
          <a:xfrm>
            <a:off x="1331780" y="2237184"/>
            <a:ext cx="6303851" cy="1191816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trace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go.Histogram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        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x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feature_data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[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iris.Species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==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specie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],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        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opacity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</a:t>
            </a:r>
            <a:r>
              <a:rPr lang="ko-KR" altLang="ko-KR" sz="16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0.75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6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# 투명도</a:t>
            </a:r>
            <a:br>
              <a:rPr lang="ko-KR" altLang="ko-KR" sz="16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6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        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name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specie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)</a:t>
            </a:r>
            <a:endParaRPr lang="ko-KR" altLang="ko-KR" sz="44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950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D6E1B7-15B7-44C1-8063-3F353AED4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Histogram: </a:t>
            </a:r>
            <a:r>
              <a:rPr lang="ko-KR" altLang="en-US" dirty="0"/>
              <a:t>분포도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15CA3E-7581-44CF-BCD0-592CBCB9E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histogram </a:t>
            </a:r>
            <a:r>
              <a:rPr lang="ko-KR" altLang="en-US" dirty="0"/>
              <a:t>만들기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 err="1"/>
              <a:t>go.Layout</a:t>
            </a:r>
            <a:r>
              <a:rPr lang="en-US" altLang="ko-KR" dirty="0"/>
              <a:t>(): </a:t>
            </a:r>
            <a:r>
              <a:rPr lang="ko-KR" altLang="en-US" dirty="0"/>
              <a:t>그래프의 레이아웃</a:t>
            </a:r>
            <a:r>
              <a:rPr lang="en-US" altLang="ko-KR" dirty="0"/>
              <a:t>(x</a:t>
            </a:r>
            <a:r>
              <a:rPr lang="ko-KR" altLang="en-US" dirty="0"/>
              <a:t>축</a:t>
            </a:r>
            <a:r>
              <a:rPr lang="en-US" altLang="ko-KR" dirty="0"/>
              <a:t>, y</a:t>
            </a:r>
            <a:r>
              <a:rPr lang="ko-KR" altLang="en-US" dirty="0"/>
              <a:t>축</a:t>
            </a:r>
            <a:r>
              <a:rPr lang="en-US" altLang="ko-KR" dirty="0"/>
              <a:t>, </a:t>
            </a:r>
            <a:r>
              <a:rPr lang="ko-KR" altLang="en-US" dirty="0"/>
              <a:t>막대기의 형태</a:t>
            </a:r>
            <a:r>
              <a:rPr lang="en-US" altLang="ko-KR" dirty="0"/>
              <a:t>)</a:t>
            </a:r>
            <a:r>
              <a:rPr lang="ko-KR" altLang="en-US" dirty="0"/>
              <a:t> 설정</a:t>
            </a:r>
          </a:p>
          <a:p>
            <a:pPr lvl="1"/>
            <a:endParaRPr lang="ko-KR" altLang="en-US" dirty="0"/>
          </a:p>
          <a:p>
            <a:pPr lvl="1"/>
            <a:r>
              <a:rPr lang="en-US" altLang="ko-KR" dirty="0" err="1"/>
              <a:t>go.Figure</a:t>
            </a:r>
            <a:r>
              <a:rPr lang="en-US" altLang="ko-KR" dirty="0"/>
              <a:t>(): </a:t>
            </a:r>
            <a:r>
              <a:rPr lang="ko-KR" altLang="en-US" dirty="0"/>
              <a:t>그래프의 모양 설정 함수</a:t>
            </a:r>
            <a:endParaRPr lang="en-US" altLang="ko-KR" dirty="0"/>
          </a:p>
          <a:p>
            <a:pPr lvl="2"/>
            <a:r>
              <a:rPr lang="ko-KR" altLang="en-US" dirty="0"/>
              <a:t>레이아웃을 이용하여 그래프의 모양을 만듦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25895F-828A-410D-B50F-CA8EB08C3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B87410D-F3C2-41DF-AC31-8F8E2559109F}"/>
              </a:ext>
            </a:extLst>
          </p:cNvPr>
          <p:cNvSpPr/>
          <p:nvPr/>
        </p:nvSpPr>
        <p:spPr>
          <a:xfrm>
            <a:off x="1787398" y="2098762"/>
            <a:ext cx="5569205" cy="1464231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layout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go.Layout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    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barmode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</a:t>
            </a:r>
            <a:r>
              <a:rPr lang="ko-KR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6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overlay</a:t>
            </a:r>
            <a:r>
              <a:rPr lang="ko-KR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6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# 겹쳐서 그리기</a:t>
            </a:r>
            <a:br>
              <a:rPr lang="ko-KR" altLang="ko-KR" sz="16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6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    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xaxis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</a:t>
            </a:r>
            <a:r>
              <a:rPr lang="ko-KR" altLang="ko-KR" sz="1600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dict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title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feature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+</a:t>
            </a:r>
            <a:r>
              <a:rPr lang="ko-KR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'(CM)'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),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    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yaxis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</a:t>
            </a:r>
            <a:r>
              <a:rPr lang="ko-KR" altLang="ko-KR" sz="1600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dict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title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</a:t>
            </a:r>
            <a:r>
              <a:rPr lang="ko-KR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6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Count</a:t>
            </a:r>
            <a:r>
              <a:rPr lang="ko-KR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))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fig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go.Figure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data</a:t>
            </a:r>
            <a:r>
              <a:rPr lang="ko-KR" altLang="ko-KR" sz="1600" dirty="0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data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layout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layout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)</a:t>
            </a:r>
            <a:endParaRPr lang="ko-KR" altLang="ko-KR" sz="44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75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EFFED3-57F9-4C89-AC1B-1C4F85DAB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Histogram: </a:t>
            </a:r>
            <a:r>
              <a:rPr lang="ko-KR" altLang="en-US" dirty="0"/>
              <a:t>분포도 분석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C70A37-8C8C-4987-B97A-BDBB3AD39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BED5EF-7EFD-48EC-BC0B-22AFCFE0A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20" y="1205917"/>
            <a:ext cx="3723465" cy="2052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3CF6F7E-378C-43AC-AB19-C86ACA19CAA1}"/>
              </a:ext>
            </a:extLst>
          </p:cNvPr>
          <p:cNvSpPr/>
          <p:nvPr/>
        </p:nvSpPr>
        <p:spPr>
          <a:xfrm>
            <a:off x="5157703" y="3369427"/>
            <a:ext cx="3080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</a:rPr>
              <a:t>Iris-histogram-PetalWidth.html</a:t>
            </a:r>
            <a:endParaRPr lang="ko-KR" altLang="en-US" dirty="0">
              <a:latin typeface="Calibri" panose="020F050202020403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D6CE16F-ED8C-4FF8-B0D8-7A2D36D41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296" y="1139449"/>
            <a:ext cx="3720469" cy="211846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CEC5B50-39D2-459E-B12D-F24CF71D11CA}"/>
              </a:ext>
            </a:extLst>
          </p:cNvPr>
          <p:cNvSpPr/>
          <p:nvPr/>
        </p:nvSpPr>
        <p:spPr>
          <a:xfrm>
            <a:off x="725643" y="3369427"/>
            <a:ext cx="3140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Calibri" panose="020F0502020204030204" pitchFamily="34" charset="0"/>
              </a:rPr>
              <a:t>Iris-histogram-PetalLength</a:t>
            </a:r>
            <a:r>
              <a:rPr lang="en-US" altLang="ko-KR" dirty="0">
                <a:latin typeface="Calibri" panose="020F0502020204030204" pitchFamily="34" charset="0"/>
              </a:rPr>
              <a:t>.html</a:t>
            </a:r>
            <a:endParaRPr lang="ko-KR" altLang="en-US" dirty="0">
              <a:latin typeface="Calibri" panose="020F050202020403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36ABF8C-781F-442D-AE48-087D4F195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4145468"/>
            <a:ext cx="3663270" cy="2052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24C27CC-85DA-439B-8F2A-8CEB8BC59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6314" y="4225823"/>
            <a:ext cx="3621451" cy="2052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1A1A06-54DB-40BC-9201-65DFCFAE2E87}"/>
              </a:ext>
            </a:extLst>
          </p:cNvPr>
          <p:cNvSpPr/>
          <p:nvPr/>
        </p:nvSpPr>
        <p:spPr>
          <a:xfrm>
            <a:off x="579768" y="6280527"/>
            <a:ext cx="3181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</a:rPr>
              <a:t>Iris-histogram-SepalLength.html</a:t>
            </a:r>
            <a:endParaRPr lang="ko-KR" altLang="en-US" dirty="0">
              <a:latin typeface="Calibri" panose="020F050202020403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361A6E-F63E-406E-8CB0-A88335F2BC62}"/>
              </a:ext>
            </a:extLst>
          </p:cNvPr>
          <p:cNvSpPr/>
          <p:nvPr/>
        </p:nvSpPr>
        <p:spPr>
          <a:xfrm>
            <a:off x="5157703" y="6277823"/>
            <a:ext cx="3120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</a:rPr>
              <a:t>Iris-histogram-SepalWidth.html</a:t>
            </a:r>
            <a:endParaRPr lang="ko-KR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616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2DDD4A-2B62-4D51-913B-C247DFF0A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Scatter Plot: </a:t>
            </a:r>
            <a:r>
              <a:rPr lang="ko-KR" altLang="en-US" dirty="0"/>
              <a:t>속성간 상관 관계 분석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9E3519-916B-4EA3-8063-3811D678F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141DD18-B2FD-492D-AC4D-CFAC670A5962}"/>
              </a:ext>
            </a:extLst>
          </p:cNvPr>
          <p:cNvSpPr/>
          <p:nvPr/>
        </p:nvSpPr>
        <p:spPr>
          <a:xfrm>
            <a:off x="846550" y="1022508"/>
            <a:ext cx="7450900" cy="5720715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36000" tIns="0" rIns="36000" bIns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import</a:t>
            </a:r>
            <a:r>
              <a:rPr lang="ko-KR" altLang="ko-KR" sz="12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pandas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2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as</a:t>
            </a:r>
            <a:r>
              <a:rPr lang="ko-KR" altLang="ko-KR" sz="12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pd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# 필요 라이브러리 불러오기</a:t>
            </a:r>
            <a:b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2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import</a:t>
            </a:r>
            <a:r>
              <a:rPr lang="ko-KR" altLang="ko-KR" sz="12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plotly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2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import</a:t>
            </a:r>
            <a:r>
              <a:rPr lang="ko-KR" altLang="ko-KR" sz="12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plotly.graph_objs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2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as</a:t>
            </a:r>
            <a:r>
              <a:rPr lang="ko-KR" altLang="ko-KR" sz="12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go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굴림체" panose="020B0609000101010101" pitchFamily="49" charset="-127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iris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pd.read_csv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</a:t>
            </a:r>
            <a:r>
              <a:rPr lang="ko-KR" altLang="ko-KR" sz="12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Iris.csv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 </a:t>
            </a:r>
            <a: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# </a:t>
            </a:r>
            <a:r>
              <a:rPr lang="ko-KR" altLang="ko-KR" sz="12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Iris</a:t>
            </a:r>
            <a: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데이터셋 불러오기</a:t>
            </a:r>
            <a:b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features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200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list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iris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 </a:t>
            </a:r>
            <a: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# </a:t>
            </a:r>
            <a:r>
              <a:rPr lang="ko-KR" altLang="ko-KR" sz="12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Iris의</a:t>
            </a:r>
            <a: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특성 이름 저장</a:t>
            </a:r>
            <a:b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features.remove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</a:t>
            </a:r>
            <a:r>
              <a:rPr lang="ko-KR" altLang="ko-KR" sz="12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Species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all_species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[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</a:t>
            </a:r>
            <a:r>
              <a:rPr lang="ko-KR" altLang="ko-KR" sz="12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setosa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, 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</a:t>
            </a:r>
            <a:r>
              <a:rPr lang="ko-KR" altLang="ko-KR" sz="12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versicolor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, 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</a:t>
            </a:r>
            <a:r>
              <a:rPr lang="ko-KR" altLang="ko-KR" sz="12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virginica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] </a:t>
            </a:r>
            <a: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# </a:t>
            </a:r>
            <a:r>
              <a:rPr lang="ko-KR" altLang="ko-KR" sz="12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Iris의</a:t>
            </a:r>
            <a: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종류 이름 저장</a:t>
            </a:r>
            <a:b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b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2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for</a:t>
            </a:r>
            <a:r>
              <a:rPr lang="ko-KR" altLang="ko-KR" sz="12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feature1 </a:t>
            </a:r>
            <a:r>
              <a:rPr lang="ko-KR" altLang="ko-KR" sz="12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in</a:t>
            </a:r>
            <a:r>
              <a:rPr lang="ko-KR" altLang="ko-KR" sz="12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features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: </a:t>
            </a:r>
            <a: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# </a:t>
            </a:r>
            <a:r>
              <a:rPr lang="ko-KR" altLang="ko-KR" sz="12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scatter</a:t>
            </a:r>
            <a: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만들기</a:t>
            </a:r>
            <a:b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   </a:t>
            </a:r>
            <a:r>
              <a:rPr lang="ko-KR" altLang="ko-KR" sz="12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for</a:t>
            </a:r>
            <a:r>
              <a:rPr lang="ko-KR" altLang="ko-KR" sz="12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feature2 </a:t>
            </a:r>
            <a:r>
              <a:rPr lang="ko-KR" altLang="ko-KR" sz="12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in</a:t>
            </a:r>
            <a:r>
              <a:rPr lang="ko-KR" altLang="ko-KR" sz="12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features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: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       </a:t>
            </a:r>
            <a:r>
              <a:rPr lang="ko-KR" altLang="ko-KR" sz="12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if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(feature1 == feature2):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           </a:t>
            </a:r>
            <a:r>
              <a:rPr lang="ko-KR" altLang="ko-KR" sz="12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continue</a:t>
            </a:r>
            <a:br>
              <a:rPr lang="ko-KR" altLang="ko-KR" sz="12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2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      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data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[]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       </a:t>
            </a:r>
            <a:r>
              <a:rPr lang="ko-KR" altLang="ko-KR" sz="12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for</a:t>
            </a:r>
            <a:r>
              <a:rPr lang="ko-KR" altLang="ko-KR" sz="12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specie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2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in</a:t>
            </a:r>
            <a:r>
              <a:rPr lang="ko-KR" altLang="ko-KR" sz="12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all_species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: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           feature1_data =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iris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[feature1]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           feature2_data =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iris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[feature2]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          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trace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go.Scatter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               </a:t>
            </a:r>
            <a:r>
              <a:rPr lang="ko-KR" altLang="ko-KR" sz="12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x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=feature1_data[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iris.Species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==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specie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],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               </a:t>
            </a:r>
            <a:r>
              <a:rPr lang="ko-KR" altLang="ko-KR" sz="12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y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=feature2_data[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iris.Species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==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specie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],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               </a:t>
            </a:r>
            <a:r>
              <a:rPr lang="ko-KR" altLang="ko-KR" sz="12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mode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</a:t>
            </a:r>
            <a:r>
              <a:rPr lang="ko-KR" altLang="ko-KR" sz="12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markers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, </a:t>
            </a:r>
            <a:r>
              <a:rPr lang="ko-KR" altLang="ko-KR" sz="12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marker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</a:t>
            </a:r>
            <a:r>
              <a:rPr lang="ko-KR" altLang="ko-KR" sz="1200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dict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2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size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</a:t>
            </a:r>
            <a:r>
              <a:rPr lang="ko-KR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14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), </a:t>
            </a:r>
            <a:r>
              <a:rPr lang="ko-KR" altLang="ko-KR" sz="12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name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specie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)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          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data.append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trace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      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layout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go.Layout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2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barmode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</a:t>
            </a:r>
            <a:r>
              <a:rPr lang="ko-KR" altLang="ko-KR" sz="12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overlay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, </a:t>
            </a:r>
            <a: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# 겹쳐서 그리기</a:t>
            </a:r>
            <a:b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           </a:t>
            </a:r>
            <a:r>
              <a:rPr lang="ko-KR" altLang="ko-KR" sz="12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xaxis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</a:t>
            </a:r>
            <a:r>
              <a:rPr lang="ko-KR" altLang="ko-KR" sz="1200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dict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2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title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=feature1),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           </a:t>
            </a:r>
            <a:r>
              <a:rPr lang="ko-KR" altLang="ko-KR" sz="12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yaxis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</a:t>
            </a:r>
            <a:r>
              <a:rPr lang="ko-KR" altLang="ko-KR" sz="1200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dict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2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title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=feature2))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      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fig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go.Figure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2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data</a:t>
            </a:r>
            <a:r>
              <a:rPr lang="ko-KR" altLang="ko-KR" sz="1200" dirty="0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data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, </a:t>
            </a:r>
            <a:r>
              <a:rPr lang="ko-KR" altLang="ko-KR" sz="12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layout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layout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      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filename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</a:t>
            </a:r>
            <a:r>
              <a:rPr lang="ko-KR" altLang="ko-KR" sz="12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Iris-scatter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-'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+feature1+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'-'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+feature2  </a:t>
            </a:r>
            <a: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# 만들어진 </a:t>
            </a:r>
            <a:r>
              <a:rPr lang="ko-KR" altLang="ko-KR" sz="12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scatter</a:t>
            </a:r>
            <a: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저장</a:t>
            </a:r>
            <a:b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      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plotly.offline.plot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fig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, </a:t>
            </a:r>
            <a:r>
              <a:rPr lang="ko-KR" altLang="ko-KR" sz="12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filename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filename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+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'.</a:t>
            </a:r>
            <a:r>
              <a:rPr lang="ko-KR" altLang="ko-KR" sz="12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html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,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auto_open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=False)</a:t>
            </a:r>
            <a:endParaRPr lang="ko-KR" altLang="ko-KR" sz="12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D58E19A6-B7D1-4F80-BF0B-80D49A9BAA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343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D6E1B7-15B7-44C1-8063-3F353AED4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Scatter Plot: </a:t>
            </a:r>
            <a:r>
              <a:rPr lang="ko-KR" altLang="en-US" dirty="0"/>
              <a:t>속성간 상관 관계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15CA3E-7581-44CF-BCD0-592CBCB9E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4450"/>
            <a:ext cx="7886700" cy="4972050"/>
          </a:xfrm>
        </p:spPr>
        <p:txBody>
          <a:bodyPr/>
          <a:lstStyle/>
          <a:p>
            <a:r>
              <a:rPr lang="en-US" altLang="ko-KR" dirty="0"/>
              <a:t>Iris</a:t>
            </a:r>
            <a:r>
              <a:rPr lang="ko-KR" altLang="en-US" dirty="0"/>
              <a:t>의 두 특성을 추출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25895F-828A-410D-B50F-CA8EB08C3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B87410D-F3C2-41DF-AC31-8F8E2559109F}"/>
              </a:ext>
            </a:extLst>
          </p:cNvPr>
          <p:cNvSpPr/>
          <p:nvPr/>
        </p:nvSpPr>
        <p:spPr>
          <a:xfrm>
            <a:off x="628650" y="2207061"/>
            <a:ext cx="7808998" cy="919401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6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for</a:t>
            </a:r>
            <a:r>
              <a:rPr lang="ko-KR" altLang="ko-KR" sz="16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specie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6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in</a:t>
            </a:r>
            <a:r>
              <a:rPr lang="ko-KR" altLang="ko-KR" sz="16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all_species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: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           feature1_data =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iris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[feature1]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           feature2_data =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iris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[feature2]</a:t>
            </a:r>
            <a:endParaRPr lang="ko-KR" altLang="ko-KR" sz="54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37AC7C4-730F-4664-9927-BEF75B02F11C}"/>
              </a:ext>
            </a:extLst>
          </p:cNvPr>
          <p:cNvSpPr txBox="1">
            <a:spLocks/>
          </p:cNvSpPr>
          <p:nvPr/>
        </p:nvSpPr>
        <p:spPr>
          <a:xfrm>
            <a:off x="550948" y="4019073"/>
            <a:ext cx="7886700" cy="2433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SzPct val="80000"/>
              <a:buFont typeface="Wingdings" panose="05000000000000000000" pitchFamily="2" charset="2"/>
              <a:buChar char="Ø"/>
              <a:defRPr sz="2400" b="1" kern="1200">
                <a:solidFill>
                  <a:srgbClr val="072B6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72B61"/>
              </a:buClr>
              <a:buSzPct val="50000"/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72B61"/>
              </a:buClr>
              <a:buSzPct val="50000"/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72B61"/>
              </a:buClr>
              <a:buSzPct val="5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1717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72B61"/>
              </a:buClr>
              <a:buSzPct val="5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/>
              <a:t>두 특성의 상관관계를 보기 위하여 </a:t>
            </a:r>
            <a:r>
              <a:rPr lang="en-US" altLang="ko-KR" dirty="0"/>
              <a:t>iris</a:t>
            </a:r>
            <a:r>
              <a:rPr lang="ko-KR" altLang="en-US" dirty="0"/>
              <a:t>데이터에서 두 특성을 추출하여 저장</a:t>
            </a:r>
          </a:p>
        </p:txBody>
      </p:sp>
    </p:spTree>
    <p:extLst>
      <p:ext uri="{BB962C8B-B14F-4D97-AF65-F5344CB8AC3E}">
        <p14:creationId xmlns:p14="http://schemas.microsoft.com/office/powerpoint/2010/main" val="3271826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D6E1B7-15B7-44C1-8063-3F353AED4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Scatter Plot: </a:t>
            </a:r>
            <a:r>
              <a:rPr lang="ko-KR" altLang="en-US" dirty="0"/>
              <a:t>속성간 상관 관계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15CA3E-7581-44CF-BCD0-592CBCB9E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Scatter plot </a:t>
            </a:r>
            <a:r>
              <a:rPr lang="ko-KR" altLang="en-US" dirty="0"/>
              <a:t>만들기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 err="1">
                <a:latin typeface="+mn-ea"/>
              </a:rPr>
              <a:t>go.Scatter</a:t>
            </a:r>
            <a:r>
              <a:rPr lang="en-US" altLang="ko-KR" dirty="0">
                <a:latin typeface="+mn-ea"/>
              </a:rPr>
              <a:t>(): scatter plot</a:t>
            </a:r>
            <a:r>
              <a:rPr lang="ko-KR" altLang="en-US" dirty="0">
                <a:latin typeface="+mn-ea"/>
              </a:rPr>
              <a:t>을 만들어주는 함수</a:t>
            </a:r>
            <a:endParaRPr lang="en-US" altLang="ko-KR" dirty="0">
              <a:latin typeface="+mn-ea"/>
            </a:endParaRPr>
          </a:p>
          <a:p>
            <a:pPr lvl="2"/>
            <a:r>
              <a:rPr lang="en-US" altLang="ko-KR" dirty="0">
                <a:latin typeface="+mn-ea"/>
              </a:rPr>
              <a:t>x: x</a:t>
            </a:r>
            <a:r>
              <a:rPr lang="ko-KR" altLang="en-US" dirty="0">
                <a:latin typeface="+mn-ea"/>
              </a:rPr>
              <a:t>축 값</a:t>
            </a:r>
            <a:r>
              <a:rPr lang="en-US" altLang="ko-KR" dirty="0">
                <a:latin typeface="+mn-ea"/>
              </a:rPr>
              <a:t>  /  y: y</a:t>
            </a:r>
            <a:r>
              <a:rPr lang="ko-KR" altLang="en-US" dirty="0">
                <a:latin typeface="+mn-ea"/>
              </a:rPr>
              <a:t>축 값  </a:t>
            </a:r>
            <a:r>
              <a:rPr lang="en-US" altLang="ko-KR" dirty="0">
                <a:latin typeface="+mn-ea"/>
              </a:rPr>
              <a:t>/  mode=‘markers’: </a:t>
            </a:r>
            <a:r>
              <a:rPr lang="ko-KR" altLang="en-US" dirty="0">
                <a:latin typeface="+mn-ea"/>
              </a:rPr>
              <a:t>그래프 모양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점</a:t>
            </a:r>
            <a:r>
              <a:rPr lang="en-US" altLang="ko-KR" dirty="0">
                <a:latin typeface="+mn-ea"/>
              </a:rPr>
              <a:t>)  </a:t>
            </a:r>
          </a:p>
          <a:p>
            <a:pPr lvl="2"/>
            <a:r>
              <a:rPr lang="en-US" altLang="ko-KR" dirty="0">
                <a:latin typeface="+mn-ea"/>
              </a:rPr>
              <a:t>marker=</a:t>
            </a:r>
            <a:r>
              <a:rPr lang="en-US" altLang="ko-KR" dirty="0" err="1">
                <a:latin typeface="+mn-ea"/>
              </a:rPr>
              <a:t>dic</a:t>
            </a:r>
            <a:r>
              <a:rPr lang="en-US" altLang="ko-KR" dirty="0">
                <a:latin typeface="+mn-ea"/>
              </a:rPr>
              <a:t>(size=14): </a:t>
            </a:r>
            <a:r>
              <a:rPr lang="ko-KR" altLang="en-US" dirty="0">
                <a:latin typeface="+mn-ea"/>
              </a:rPr>
              <a:t>점의 크기</a:t>
            </a:r>
            <a:r>
              <a:rPr lang="en-US" altLang="ko-KR" dirty="0">
                <a:latin typeface="+mn-ea"/>
              </a:rPr>
              <a:t>  /  name: </a:t>
            </a:r>
            <a:r>
              <a:rPr lang="ko-KR" altLang="en-US" dirty="0">
                <a:latin typeface="+mn-ea"/>
              </a:rPr>
              <a:t>점의 이름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종류에 따라 특성의 상관관계를 보여줌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25895F-828A-410D-B50F-CA8EB08C3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B87410D-F3C2-41DF-AC31-8F8E2559109F}"/>
              </a:ext>
            </a:extLst>
          </p:cNvPr>
          <p:cNvSpPr/>
          <p:nvPr/>
        </p:nvSpPr>
        <p:spPr>
          <a:xfrm>
            <a:off x="628650" y="2204473"/>
            <a:ext cx="7964402" cy="1191816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trace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go.Scatter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            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x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=feature1_data[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iris.Species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==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specie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],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            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y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=feature2_data[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iris.Species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==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specie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],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            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mode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</a:t>
            </a:r>
            <a:r>
              <a:rPr lang="ko-KR" altLang="ko-KR" sz="1600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600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markers</a:t>
            </a:r>
            <a:r>
              <a:rPr lang="ko-KR" altLang="ko-KR" sz="1600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marker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</a:t>
            </a:r>
            <a:r>
              <a:rPr lang="ko-KR" altLang="ko-KR" sz="1600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dict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size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</a:t>
            </a:r>
            <a:r>
              <a:rPr lang="ko-KR" altLang="ko-KR" sz="16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14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), 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name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specie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)</a:t>
            </a:r>
            <a:endParaRPr lang="ko-KR" altLang="ko-KR" sz="54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059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D6E1B7-15B7-44C1-8063-3F353AED4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Scatter Plot: </a:t>
            </a:r>
            <a:r>
              <a:rPr lang="ko-KR" altLang="en-US" dirty="0"/>
              <a:t>속성간 상관 관계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15CA3E-7581-44CF-BCD0-592CBCB9E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4450"/>
            <a:ext cx="7886700" cy="4972050"/>
          </a:xfrm>
        </p:spPr>
        <p:txBody>
          <a:bodyPr/>
          <a:lstStyle/>
          <a:p>
            <a:r>
              <a:rPr lang="en-US" altLang="ko-KR" dirty="0"/>
              <a:t>Scatter plot </a:t>
            </a:r>
            <a:r>
              <a:rPr lang="ko-KR" altLang="en-US" dirty="0"/>
              <a:t>만들기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25895F-828A-410D-B50F-CA8EB08C3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B87410D-F3C2-41DF-AC31-8F8E2559109F}"/>
              </a:ext>
            </a:extLst>
          </p:cNvPr>
          <p:cNvSpPr/>
          <p:nvPr/>
        </p:nvSpPr>
        <p:spPr>
          <a:xfrm>
            <a:off x="628650" y="2117049"/>
            <a:ext cx="7964402" cy="1191816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layout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go.Layout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barmode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</a:t>
            </a:r>
            <a:r>
              <a:rPr lang="ko-KR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</a:t>
            </a:r>
            <a:r>
              <a:rPr lang="ko-KR" altLang="ko-KR" sz="16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overlay</a:t>
            </a:r>
            <a:r>
              <a:rPr lang="ko-KR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, </a:t>
            </a:r>
            <a:r>
              <a:rPr lang="ko-KR" altLang="ko-KR" sz="16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# 겹쳐서 그리기</a:t>
            </a:r>
            <a:br>
              <a:rPr lang="ko-KR" altLang="ko-KR" sz="16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6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           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xaxis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</a:t>
            </a:r>
            <a:r>
              <a:rPr lang="ko-KR" altLang="ko-KR" sz="1600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dict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title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=feature1),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           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yaxis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</a:t>
            </a:r>
            <a:r>
              <a:rPr lang="ko-KR" altLang="ko-KR" sz="1600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dict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title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=feature2))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      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fig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go.Figure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data</a:t>
            </a:r>
            <a:r>
              <a:rPr lang="ko-KR" altLang="ko-KR" sz="1600" dirty="0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data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, 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layout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layout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</a:t>
            </a:r>
            <a:endParaRPr lang="ko-KR" altLang="ko-KR" sz="54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37AC7C4-730F-4664-9927-BEF75B02F11C}"/>
              </a:ext>
            </a:extLst>
          </p:cNvPr>
          <p:cNvSpPr txBox="1">
            <a:spLocks/>
          </p:cNvSpPr>
          <p:nvPr/>
        </p:nvSpPr>
        <p:spPr>
          <a:xfrm>
            <a:off x="550948" y="4019073"/>
            <a:ext cx="7886700" cy="2433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SzPct val="80000"/>
              <a:buFont typeface="Wingdings" panose="05000000000000000000" pitchFamily="2" charset="2"/>
              <a:buChar char="Ø"/>
              <a:defRPr sz="2400" b="1" kern="1200">
                <a:solidFill>
                  <a:srgbClr val="072B6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72B61"/>
              </a:buClr>
              <a:buSzPct val="50000"/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72B61"/>
              </a:buClr>
              <a:buSzPct val="50000"/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72B61"/>
              </a:buClr>
              <a:buSzPct val="5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1717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072B61"/>
              </a:buClr>
              <a:buSzPct val="5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dirty="0" err="1"/>
              <a:t>go.Layout</a:t>
            </a:r>
            <a:r>
              <a:rPr lang="en-US" altLang="ko-KR" dirty="0"/>
              <a:t>(): </a:t>
            </a:r>
            <a:r>
              <a:rPr lang="ko-KR" altLang="en-US" dirty="0"/>
              <a:t>그래프의 레이아웃</a:t>
            </a:r>
            <a:r>
              <a:rPr lang="en-US" altLang="ko-KR" dirty="0"/>
              <a:t>(x</a:t>
            </a:r>
            <a:r>
              <a:rPr lang="ko-KR" altLang="en-US" dirty="0"/>
              <a:t>축</a:t>
            </a:r>
            <a:r>
              <a:rPr lang="en-US" altLang="ko-KR" dirty="0"/>
              <a:t>, y</a:t>
            </a:r>
            <a:r>
              <a:rPr lang="ko-KR" altLang="en-US" dirty="0"/>
              <a:t>축</a:t>
            </a:r>
            <a:r>
              <a:rPr lang="en-US" altLang="ko-KR" dirty="0"/>
              <a:t>, </a:t>
            </a:r>
            <a:r>
              <a:rPr lang="ko-KR" altLang="en-US" dirty="0"/>
              <a:t>막대기의 형태</a:t>
            </a:r>
            <a:r>
              <a:rPr lang="en-US" altLang="ko-KR" dirty="0"/>
              <a:t>)</a:t>
            </a:r>
            <a:r>
              <a:rPr lang="ko-KR" altLang="en-US" dirty="0"/>
              <a:t> 설정</a:t>
            </a:r>
          </a:p>
          <a:p>
            <a:pPr lvl="1"/>
            <a:endParaRPr lang="ko-KR" altLang="en-US" dirty="0"/>
          </a:p>
          <a:p>
            <a:pPr lvl="1"/>
            <a:r>
              <a:rPr lang="en-US" altLang="ko-KR" dirty="0" err="1"/>
              <a:t>go.Figure</a:t>
            </a:r>
            <a:r>
              <a:rPr lang="en-US" altLang="ko-KR" dirty="0"/>
              <a:t>(): </a:t>
            </a:r>
            <a:r>
              <a:rPr lang="ko-KR" altLang="en-US" dirty="0"/>
              <a:t>그래프의 모양 설정 함수</a:t>
            </a:r>
            <a:endParaRPr lang="en-US" altLang="ko-KR" dirty="0"/>
          </a:p>
          <a:p>
            <a:pPr lvl="2"/>
            <a:r>
              <a:rPr lang="ko-KR" altLang="en-US" dirty="0"/>
              <a:t>레이아웃을 이용하여 그래프의 모양을 만듦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6717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D45A07-717F-4557-8562-3390BF873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69B6AB-16FD-4FD9-959F-FC5188CC0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4450"/>
            <a:ext cx="7886700" cy="5146508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데이터 시각화</a:t>
            </a:r>
          </a:p>
          <a:p>
            <a:pPr lvl="1"/>
            <a:r>
              <a:rPr lang="en-US" altLang="ko-KR" dirty="0"/>
              <a:t>Iris</a:t>
            </a:r>
            <a:r>
              <a:rPr lang="ko-KR" altLang="en-US" dirty="0"/>
              <a:t>데이터를 이용한 시각화</a:t>
            </a:r>
          </a:p>
          <a:p>
            <a:pPr lvl="1"/>
            <a:r>
              <a:rPr lang="ko-KR" altLang="en-US" dirty="0"/>
              <a:t>인공지능 뉴스 키워드 데이터를 이용한 시각화</a:t>
            </a:r>
          </a:p>
          <a:p>
            <a:pPr lvl="1"/>
            <a:r>
              <a:rPr lang="ko-KR" altLang="en-US" dirty="0"/>
              <a:t>실습</a:t>
            </a:r>
            <a:r>
              <a:rPr lang="en-US" altLang="ko-KR" dirty="0"/>
              <a:t>1: </a:t>
            </a:r>
            <a:r>
              <a:rPr lang="ko-KR" altLang="en-US" dirty="0"/>
              <a:t>교통사고 데이터</a:t>
            </a:r>
            <a:endParaRPr lang="en-US" altLang="ko-KR" dirty="0"/>
          </a:p>
          <a:p>
            <a:pPr lvl="1"/>
            <a:r>
              <a:rPr lang="ko-KR" altLang="en-US" dirty="0"/>
              <a:t>실습</a:t>
            </a:r>
            <a:r>
              <a:rPr lang="en-US" altLang="ko-KR" dirty="0"/>
              <a:t>2: </a:t>
            </a:r>
            <a:r>
              <a:rPr lang="ko-KR" altLang="en-US" dirty="0"/>
              <a:t>이슈 분석</a:t>
            </a:r>
            <a:endParaRPr lang="en-US" altLang="ko-KR" dirty="0"/>
          </a:p>
          <a:p>
            <a:pPr lvl="1"/>
            <a:endParaRPr lang="ko-KR" altLang="en-US" dirty="0"/>
          </a:p>
          <a:p>
            <a:r>
              <a:rPr lang="ko-KR" altLang="en-US" dirty="0"/>
              <a:t>문서 데이터 유사도 분석</a:t>
            </a:r>
          </a:p>
          <a:p>
            <a:pPr lvl="1"/>
            <a:r>
              <a:rPr lang="ko-KR" altLang="en-US" dirty="0"/>
              <a:t>토픽 데이터를 활용한 뉴스 검색</a:t>
            </a:r>
          </a:p>
          <a:p>
            <a:pPr lvl="1"/>
            <a:r>
              <a:rPr lang="ko-KR" altLang="en-US" dirty="0"/>
              <a:t>유사도 측정 알고리즘</a:t>
            </a:r>
            <a:r>
              <a:rPr lang="en-US" altLang="ko-KR" dirty="0"/>
              <a:t>, LSH </a:t>
            </a:r>
            <a:r>
              <a:rPr lang="ko-KR" altLang="en-US" dirty="0"/>
              <a:t>알고리즘</a:t>
            </a:r>
          </a:p>
          <a:p>
            <a:pPr lvl="1"/>
            <a:r>
              <a:rPr lang="ko-KR" altLang="en-US" dirty="0"/>
              <a:t>실습</a:t>
            </a:r>
            <a:r>
              <a:rPr lang="en-US" altLang="ko-KR" dirty="0"/>
              <a:t>1: 4</a:t>
            </a:r>
            <a:r>
              <a:rPr lang="ko-KR" altLang="en-US" dirty="0"/>
              <a:t>차 산업혁명 관련 뉴스 메타데이터</a:t>
            </a:r>
          </a:p>
          <a:p>
            <a:pPr lvl="1"/>
            <a:r>
              <a:rPr lang="ko-KR" altLang="en-US" dirty="0"/>
              <a:t>실습</a:t>
            </a:r>
            <a:r>
              <a:rPr lang="en-US" altLang="ko-KR" dirty="0"/>
              <a:t>2: </a:t>
            </a:r>
            <a:r>
              <a:rPr lang="ko-KR" altLang="en-US" dirty="0"/>
              <a:t>부동산 관련 뉴스 토픽</a:t>
            </a:r>
            <a:endParaRPr lang="en-US" altLang="ko-KR" dirty="0"/>
          </a:p>
          <a:p>
            <a:pPr lvl="1"/>
            <a:endParaRPr lang="ko-KR" altLang="en-US" dirty="0"/>
          </a:p>
          <a:p>
            <a:r>
              <a:rPr lang="ko-KR" altLang="en-US" dirty="0"/>
              <a:t>연관 규칙 분석</a:t>
            </a:r>
          </a:p>
          <a:p>
            <a:pPr lvl="1"/>
            <a:r>
              <a:rPr lang="ko-KR" altLang="en-US" dirty="0"/>
              <a:t>장바구니 데이터를 활용한 연관 규칙 분석</a:t>
            </a:r>
          </a:p>
          <a:p>
            <a:pPr lvl="1"/>
            <a:r>
              <a:rPr lang="ko-KR" altLang="en-US" dirty="0"/>
              <a:t>실습</a:t>
            </a:r>
            <a:r>
              <a:rPr lang="en-US" altLang="ko-KR" dirty="0"/>
              <a:t>1: </a:t>
            </a:r>
            <a:r>
              <a:rPr lang="ko-KR" altLang="en-US" dirty="0"/>
              <a:t>실제 장바구니 데이터 분석</a:t>
            </a:r>
            <a:endParaRPr lang="en-US" altLang="ko-KR" dirty="0"/>
          </a:p>
          <a:p>
            <a:pPr lvl="1"/>
            <a:r>
              <a:rPr lang="ko-KR" altLang="en-US" dirty="0"/>
              <a:t>실습</a:t>
            </a:r>
            <a:r>
              <a:rPr lang="en-US" altLang="ko-KR" dirty="0"/>
              <a:t>2: </a:t>
            </a:r>
            <a:r>
              <a:rPr lang="ko-KR" altLang="en-US" dirty="0"/>
              <a:t>음식점 거래내역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584A9D-970C-4F58-9986-AF4889031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385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D6E1B7-15B7-44C1-8063-3F353AED4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Scatter Plot: </a:t>
            </a:r>
            <a:r>
              <a:rPr lang="ko-KR" altLang="en-US" dirty="0"/>
              <a:t>속성간 상관 관계 분석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25895F-828A-410D-B50F-CA8EB08C3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5B79289-0968-43E2-BC16-A1F79DB7E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20" y="2387275"/>
            <a:ext cx="4289582" cy="2629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5F395B8-9AC6-41DB-82ED-508CC9436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933" y="2387275"/>
            <a:ext cx="4071637" cy="2629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181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78F69F-80BB-4FE6-8B9A-749136618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Heatmap: </a:t>
            </a:r>
            <a:r>
              <a:rPr lang="ko-KR" altLang="en-US" dirty="0"/>
              <a:t>속성간 상관 관계 분석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479E89-99FB-471D-A819-2C1A01282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4779576-D508-449A-AA12-8246BFBBD7BC}"/>
              </a:ext>
            </a:extLst>
          </p:cNvPr>
          <p:cNvSpPr/>
          <p:nvPr/>
        </p:nvSpPr>
        <p:spPr>
          <a:xfrm>
            <a:off x="846550" y="1440872"/>
            <a:ext cx="7450900" cy="5005626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36000" tIns="0" rIns="36000" bIns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import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pandas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as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pd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# 필요 라이브러리 불러오기</a:t>
            </a: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import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plotly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import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plotly.graph_objs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as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go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iris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pd.read_csv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Iris.csv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)  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# </a:t>
            </a:r>
            <a:r>
              <a:rPr lang="ko-KR" altLang="ko-KR" sz="14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Iris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데이터셋 불러오기</a:t>
            </a: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# </a:t>
            </a:r>
            <a:r>
              <a:rPr lang="ko-KR" altLang="ko-KR" sz="14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Iris의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특성 이름 저장</a:t>
            </a: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features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</a:t>
            </a:r>
            <a:r>
              <a:rPr lang="ko-KR" altLang="ko-KR" sz="1400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list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iris.corr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())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# 특성들의 상관관계 테이블 저장</a:t>
            </a: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table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iris.corr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().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values.tolist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()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# </a:t>
            </a:r>
            <a:r>
              <a:rPr lang="ko-KR" altLang="ko-KR" sz="14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heatmap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만들기</a:t>
            </a: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heatmap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go.Heatmap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4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z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table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               </a:t>
            </a:r>
            <a:r>
              <a:rPr lang="ko-KR" altLang="ko-KR" sz="14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x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features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               </a:t>
            </a:r>
            <a:r>
              <a:rPr lang="ko-KR" altLang="ko-KR" sz="14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y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features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)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data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=[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heatmap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]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# 만들어진 </a:t>
            </a:r>
            <a:r>
              <a:rPr lang="ko-KR" altLang="ko-KR" sz="14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heatmap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저장</a:t>
            </a: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filename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Iris-heatmap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b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plotly.offline.plot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data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4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filename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filename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+ 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'.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html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)</a:t>
            </a:r>
            <a:endParaRPr lang="ko-KR" altLang="ko-KR" sz="32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12A3A53-036B-4C5A-BD2F-EB38A1E55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630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D7F1F-1DEE-44B9-94D5-DF3DC614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Heatmap: </a:t>
            </a:r>
            <a:r>
              <a:rPr lang="ko-KR" altLang="en-US" dirty="0"/>
              <a:t>속성간 상관 관계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8922CE-C1FE-488B-B9FC-3F90D732B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4450"/>
            <a:ext cx="7886700" cy="4972050"/>
          </a:xfrm>
        </p:spPr>
        <p:txBody>
          <a:bodyPr/>
          <a:lstStyle/>
          <a:p>
            <a:r>
              <a:rPr lang="en-US" altLang="ko-KR" dirty="0"/>
              <a:t>Iris</a:t>
            </a:r>
            <a:r>
              <a:rPr lang="ko-KR" altLang="en-US" dirty="0"/>
              <a:t>의 특성들의 상관관계 테이블 만들기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 err="1">
                <a:latin typeface="+mn-ea"/>
              </a:rPr>
              <a:t>corr</a:t>
            </a:r>
            <a:r>
              <a:rPr lang="en-US" altLang="ko-KR" dirty="0">
                <a:latin typeface="+mn-ea"/>
              </a:rPr>
              <a:t>(): pandas </a:t>
            </a:r>
            <a:r>
              <a:rPr lang="ko-KR" altLang="en-US" dirty="0">
                <a:latin typeface="+mn-ea"/>
              </a:rPr>
              <a:t>데이터프레임의 컬럼들간 상관관계를 구함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상관관계 측정 시 기본 설정은 </a:t>
            </a:r>
            <a:r>
              <a:rPr lang="en-US" altLang="ko-KR" dirty="0">
                <a:latin typeface="+mn-ea"/>
              </a:rPr>
              <a:t>PCC</a:t>
            </a:r>
            <a:r>
              <a:rPr lang="ko-KR" altLang="en-US" dirty="0">
                <a:latin typeface="+mn-ea"/>
              </a:rPr>
              <a:t>를 이용함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FA9815-656A-47D9-8514-F13E07770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0AF677A-F18A-4209-9AD7-5D96201EC70B}"/>
              </a:ext>
            </a:extLst>
          </p:cNvPr>
          <p:cNvSpPr/>
          <p:nvPr/>
        </p:nvSpPr>
        <p:spPr>
          <a:xfrm>
            <a:off x="2909330" y="2190363"/>
            <a:ext cx="3325338" cy="374571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correlation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iris.corr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()</a:t>
            </a:r>
            <a:endParaRPr lang="ko-KR" altLang="ko-KR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352156A-8E9A-4B37-BB07-C2E682447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8BD125A-69A9-4904-BCBD-492DEE906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358" y="4126061"/>
            <a:ext cx="4719284" cy="1252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0630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D7F1F-1DEE-44B9-94D5-DF3DC614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Heatmap: </a:t>
            </a:r>
            <a:r>
              <a:rPr lang="ko-KR" altLang="en-US" dirty="0"/>
              <a:t>속성간 상관 관계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8922CE-C1FE-488B-B9FC-3F90D732B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4450"/>
            <a:ext cx="7886700" cy="4972050"/>
          </a:xfrm>
        </p:spPr>
        <p:txBody>
          <a:bodyPr/>
          <a:lstStyle/>
          <a:p>
            <a:r>
              <a:rPr lang="en-US" altLang="ko-KR" dirty="0"/>
              <a:t>Iris</a:t>
            </a:r>
            <a:r>
              <a:rPr lang="ko-KR" altLang="en-US" dirty="0"/>
              <a:t>의 특성 이름 저장 및 상관관계 테이블 저장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list(data): data</a:t>
            </a:r>
            <a:r>
              <a:rPr lang="ko-KR" altLang="en-US" dirty="0"/>
              <a:t>를 리스트 자료형으로 형 변환하는 함수</a:t>
            </a:r>
            <a:endParaRPr lang="en-US" altLang="ko-KR" dirty="0"/>
          </a:p>
          <a:p>
            <a:pPr lvl="2"/>
            <a:r>
              <a:rPr lang="en-US" altLang="ko-KR" dirty="0"/>
              <a:t>pandas </a:t>
            </a:r>
            <a:r>
              <a:rPr lang="ko-KR" altLang="en-US" dirty="0"/>
              <a:t>데이터프레임의 컬럼명을 리스트 형태로 저장함</a:t>
            </a:r>
          </a:p>
          <a:p>
            <a:pPr lvl="1"/>
            <a:endParaRPr lang="ko-KR" altLang="en-US" dirty="0"/>
          </a:p>
          <a:p>
            <a:pPr lvl="1"/>
            <a:r>
              <a:rPr lang="en-US" altLang="ko-KR" dirty="0" err="1"/>
              <a:t>values.tolist</a:t>
            </a:r>
            <a:r>
              <a:rPr lang="en-US" altLang="ko-KR" dirty="0"/>
              <a:t>(): pandas </a:t>
            </a:r>
            <a:r>
              <a:rPr lang="ko-KR" altLang="en-US" dirty="0"/>
              <a:t>데이터프레임을 리스트 형으로 변환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FA9815-656A-47D9-8514-F13E07770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0AF677A-F18A-4209-9AD7-5D96201EC70B}"/>
              </a:ext>
            </a:extLst>
          </p:cNvPr>
          <p:cNvSpPr/>
          <p:nvPr/>
        </p:nvSpPr>
        <p:spPr>
          <a:xfrm>
            <a:off x="2241827" y="2060471"/>
            <a:ext cx="4660347" cy="919401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features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600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list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correlation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br>
              <a:rPr lang="ko-KR" altLang="ko-KR" sz="16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table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correlation.values.tolist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()</a:t>
            </a:r>
            <a:endParaRPr lang="ko-KR" altLang="ko-KR" sz="36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352156A-8E9A-4B37-BB07-C2E682447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F3A39C22-742D-4865-9E87-1700D8FB2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404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D7F1F-1DEE-44B9-94D5-DF3DC614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Heatmap: </a:t>
            </a:r>
            <a:r>
              <a:rPr lang="ko-KR" altLang="en-US" dirty="0"/>
              <a:t>속성간 상관 관계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8922CE-C1FE-488B-B9FC-3F90D732B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4450"/>
            <a:ext cx="7886700" cy="4972050"/>
          </a:xfrm>
        </p:spPr>
        <p:txBody>
          <a:bodyPr/>
          <a:lstStyle/>
          <a:p>
            <a:r>
              <a:rPr lang="en-US" altLang="ko-KR" dirty="0"/>
              <a:t>Heatmap</a:t>
            </a:r>
            <a:r>
              <a:rPr lang="ko-KR" altLang="en-US" dirty="0"/>
              <a:t> 만들기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>
                <a:latin typeface="+mn-ea"/>
              </a:rPr>
              <a:t>go.Heatmap</a:t>
            </a:r>
            <a:r>
              <a:rPr lang="en-US" altLang="ko-KR" dirty="0">
                <a:latin typeface="+mn-ea"/>
              </a:rPr>
              <a:t>(): heatmap</a:t>
            </a:r>
            <a:r>
              <a:rPr lang="ko-KR" altLang="en-US" dirty="0">
                <a:latin typeface="+mn-ea"/>
              </a:rPr>
              <a:t>을 만들어주는 함수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FA9815-656A-47D9-8514-F13E07770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0AF677A-F18A-4209-9AD7-5D96201EC70B}"/>
              </a:ext>
            </a:extLst>
          </p:cNvPr>
          <p:cNvSpPr/>
          <p:nvPr/>
        </p:nvSpPr>
        <p:spPr>
          <a:xfrm>
            <a:off x="2492428" y="1905116"/>
            <a:ext cx="4159145" cy="1191816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heatmap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go.Heatmap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z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table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               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x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features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               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y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features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)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data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=[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heatmap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]</a:t>
            </a:r>
            <a:endParaRPr lang="ko-KR" altLang="ko-KR" sz="40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352156A-8E9A-4B37-BB07-C2E682447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F3A39C22-742D-4865-9E87-1700D8FB2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A6CC93-55F6-403C-9657-09FCB00D0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130" y="3996928"/>
            <a:ext cx="4627740" cy="2525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5356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300FDA-B43E-4F10-B17B-4E4C79EE6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101"/>
            <a:ext cx="7886700" cy="920749"/>
          </a:xfrm>
        </p:spPr>
        <p:txBody>
          <a:bodyPr/>
          <a:lstStyle/>
          <a:p>
            <a:r>
              <a:rPr lang="en-US" altLang="ko-KR" dirty="0"/>
              <a:t>Parallel Coordinate: </a:t>
            </a:r>
            <a:r>
              <a:rPr lang="ko-KR" altLang="en-US" dirty="0"/>
              <a:t>다차원 속성 분석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CBD09C-243B-4BE7-8346-B8F12309D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8CE8F64-6AD3-4E2E-BE8B-FAFA4C6851DA}"/>
              </a:ext>
            </a:extLst>
          </p:cNvPr>
          <p:cNvSpPr/>
          <p:nvPr/>
        </p:nvSpPr>
        <p:spPr>
          <a:xfrm>
            <a:off x="846550" y="1085850"/>
            <a:ext cx="7450900" cy="5516404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import</a:t>
            </a:r>
            <a:r>
              <a:rPr lang="ko-KR" altLang="ko-KR" sz="12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pandas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2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as</a:t>
            </a:r>
            <a:r>
              <a:rPr lang="ko-KR" altLang="ko-KR" sz="12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pd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</a:t>
            </a:r>
            <a: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# 필요 라이브러리 불러오기</a:t>
            </a:r>
            <a:b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import</a:t>
            </a:r>
            <a:r>
              <a:rPr lang="ko-KR" altLang="ko-KR" sz="12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plotly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import</a:t>
            </a:r>
            <a:r>
              <a:rPr lang="ko-KR" altLang="ko-KR" sz="12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plotly.graph_objs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2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as</a:t>
            </a:r>
            <a:r>
              <a:rPr lang="ko-KR" altLang="ko-KR" sz="12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go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iris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pd.read_csv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2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Iris.csv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)  </a:t>
            </a:r>
            <a: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# </a:t>
            </a:r>
            <a:r>
              <a:rPr lang="ko-KR" altLang="ko-KR" sz="12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Iris</a:t>
            </a:r>
            <a: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데이터셋 불러오기</a:t>
            </a:r>
            <a:b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features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</a:t>
            </a:r>
            <a:r>
              <a:rPr lang="ko-KR" altLang="ko-KR" sz="1200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list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iris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) </a:t>
            </a:r>
            <a: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# </a:t>
            </a:r>
            <a:r>
              <a:rPr lang="ko-KR" altLang="ko-KR" sz="12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Iris의</a:t>
            </a:r>
            <a: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컬럼 이름 저장</a:t>
            </a:r>
            <a:b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label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[]  </a:t>
            </a:r>
            <a: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# </a:t>
            </a:r>
            <a:r>
              <a:rPr lang="ko-KR" altLang="ko-KR" sz="12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Iris종류를</a:t>
            </a:r>
            <a: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en-US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문자에서 </a:t>
            </a:r>
            <a: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숫자로 바꾸어 저장</a:t>
            </a:r>
            <a:b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for</a:t>
            </a:r>
            <a:r>
              <a:rPr lang="ko-KR" altLang="ko-KR" sz="12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feature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2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in</a:t>
            </a:r>
            <a:r>
              <a:rPr lang="ko-KR" altLang="ko-KR" sz="12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iris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[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features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[</a:t>
            </a:r>
            <a:r>
              <a:rPr lang="ko-KR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4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]]: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</a:t>
            </a:r>
            <a:r>
              <a:rPr lang="ko-KR" altLang="ko-KR" sz="12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if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feature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== 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2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setosa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):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   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label.append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1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)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</a:t>
            </a:r>
            <a:r>
              <a:rPr lang="ko-KR" altLang="ko-KR" sz="12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elif</a:t>
            </a:r>
            <a:r>
              <a:rPr lang="ko-KR" altLang="ko-KR" sz="12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feature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== 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2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versicolor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):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   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label.append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2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)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</a:t>
            </a:r>
            <a:r>
              <a:rPr lang="ko-KR" altLang="ko-KR" sz="12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elif</a:t>
            </a:r>
            <a:r>
              <a:rPr lang="ko-KR" altLang="ko-KR" sz="12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feature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== 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2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virginica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):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   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label.append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3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)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pc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go.Parcoords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 </a:t>
            </a:r>
            <a: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# </a:t>
            </a:r>
            <a:r>
              <a:rPr lang="en-US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PC</a:t>
            </a:r>
            <a: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만들기</a:t>
            </a:r>
            <a:b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    </a:t>
            </a:r>
            <a:r>
              <a:rPr lang="ko-KR" altLang="ko-KR" sz="12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line</a:t>
            </a:r>
            <a:r>
              <a:rPr lang="ko-KR" altLang="ko-KR" sz="1200" dirty="0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 </a:t>
            </a:r>
            <a:r>
              <a:rPr lang="ko-KR" altLang="ko-KR" sz="1200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dict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2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color</a:t>
            </a:r>
            <a:r>
              <a:rPr lang="ko-KR" altLang="ko-KR" sz="1200" dirty="0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 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2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blue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),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    </a:t>
            </a:r>
            <a:r>
              <a:rPr lang="ko-KR" altLang="ko-KR" sz="12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dimensions</a:t>
            </a:r>
            <a:r>
              <a:rPr lang="ko-KR" altLang="ko-KR" sz="1200" dirty="0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 </a:t>
            </a:r>
            <a:r>
              <a:rPr lang="ko-KR" altLang="ko-KR" sz="1200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list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([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        </a:t>
            </a:r>
            <a:r>
              <a:rPr lang="ko-KR" altLang="ko-KR" sz="1200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dict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2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range</a:t>
            </a:r>
            <a:r>
              <a:rPr lang="ko-KR" altLang="ko-KR" sz="1200" dirty="0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 [</a:t>
            </a:r>
            <a:r>
              <a:rPr lang="ko-KR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1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</a:t>
            </a:r>
            <a:r>
              <a:rPr lang="ko-KR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3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],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             </a:t>
            </a:r>
            <a:r>
              <a:rPr lang="ko-KR" altLang="ko-KR" sz="12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tickvals</a:t>
            </a:r>
            <a:r>
              <a:rPr lang="ko-KR" altLang="ko-KR" sz="1200" dirty="0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 [</a:t>
            </a:r>
            <a:r>
              <a:rPr lang="ko-KR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1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</a:t>
            </a:r>
            <a:r>
              <a:rPr lang="ko-KR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2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</a:t>
            </a:r>
            <a:r>
              <a:rPr lang="ko-KR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3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],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             </a:t>
            </a:r>
            <a:r>
              <a:rPr lang="ko-KR" altLang="ko-KR" sz="12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label</a:t>
            </a:r>
            <a:r>
              <a:rPr lang="ko-KR" altLang="ko-KR" sz="1200" dirty="0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features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[</a:t>
            </a:r>
            <a:r>
              <a:rPr lang="ko-KR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4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], </a:t>
            </a:r>
            <a:r>
              <a:rPr lang="ko-KR" altLang="ko-KR" sz="12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values</a:t>
            </a:r>
            <a:r>
              <a:rPr lang="ko-KR" altLang="ko-KR" sz="1200" dirty="0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label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             </a:t>
            </a:r>
            <a:r>
              <a:rPr lang="ko-KR" altLang="ko-KR" sz="12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ticktext</a:t>
            </a:r>
            <a:r>
              <a:rPr lang="ko-KR" altLang="ko-KR" sz="1200" dirty="0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 [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2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setosa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2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versicolor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2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virginica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]),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        </a:t>
            </a:r>
            <a:r>
              <a:rPr lang="ko-KR" altLang="ko-KR" sz="1200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dict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2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label</a:t>
            </a:r>
            <a:r>
              <a:rPr lang="ko-KR" altLang="ko-KR" sz="1200" dirty="0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features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[</a:t>
            </a:r>
            <a:r>
              <a:rPr lang="ko-KR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0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], </a:t>
            </a:r>
            <a:r>
              <a:rPr lang="ko-KR" altLang="ko-KR" sz="12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values</a:t>
            </a:r>
            <a:r>
              <a:rPr lang="ko-KR" altLang="ko-KR" sz="1200" dirty="0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iris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[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features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[</a:t>
            </a:r>
            <a:r>
              <a:rPr lang="ko-KR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0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]]),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        </a:t>
            </a:r>
            <a:r>
              <a:rPr lang="ko-KR" altLang="ko-KR" sz="1200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dict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2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label</a:t>
            </a:r>
            <a:r>
              <a:rPr lang="ko-KR" altLang="ko-KR" sz="1200" dirty="0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features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[</a:t>
            </a:r>
            <a:r>
              <a:rPr lang="ko-KR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1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], </a:t>
            </a:r>
            <a:r>
              <a:rPr lang="ko-KR" altLang="ko-KR" sz="12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values</a:t>
            </a:r>
            <a:r>
              <a:rPr lang="ko-KR" altLang="ko-KR" sz="1200" dirty="0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iris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[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features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[</a:t>
            </a:r>
            <a:r>
              <a:rPr lang="ko-KR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1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]]),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        </a:t>
            </a:r>
            <a:r>
              <a:rPr lang="ko-KR" altLang="ko-KR" sz="1200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dict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2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label</a:t>
            </a:r>
            <a:r>
              <a:rPr lang="ko-KR" altLang="ko-KR" sz="1200" dirty="0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features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[</a:t>
            </a:r>
            <a:r>
              <a:rPr lang="ko-KR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2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], </a:t>
            </a:r>
            <a:r>
              <a:rPr lang="ko-KR" altLang="ko-KR" sz="12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values</a:t>
            </a:r>
            <a:r>
              <a:rPr lang="ko-KR" altLang="ko-KR" sz="1200" dirty="0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iris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[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features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[</a:t>
            </a:r>
            <a:r>
              <a:rPr lang="ko-KR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2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]]),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        </a:t>
            </a:r>
            <a:r>
              <a:rPr lang="ko-KR" altLang="ko-KR" sz="1200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dict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2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label</a:t>
            </a:r>
            <a:r>
              <a:rPr lang="ko-KR" altLang="ko-KR" sz="1200" dirty="0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features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[</a:t>
            </a:r>
            <a:r>
              <a:rPr lang="ko-KR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3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], </a:t>
            </a:r>
            <a:r>
              <a:rPr lang="ko-KR" altLang="ko-KR" sz="12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values</a:t>
            </a:r>
            <a:r>
              <a:rPr lang="ko-KR" altLang="ko-KR" sz="1200" dirty="0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iris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[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features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[</a:t>
            </a:r>
            <a:r>
              <a:rPr lang="ko-KR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3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]])]))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plotly.offline.plot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([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pc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], </a:t>
            </a:r>
            <a:r>
              <a:rPr lang="ko-KR" altLang="ko-KR" sz="12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filename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2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Iris-PC.html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)</a:t>
            </a:r>
            <a:endParaRPr lang="ko-KR" altLang="ko-KR" sz="28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C67D9D2-E3AE-44F4-974C-238B2546B3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817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D7F1F-1DEE-44B9-94D5-DF3DC614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Parallel Coordinate: </a:t>
            </a:r>
            <a:r>
              <a:rPr lang="ko-KR" altLang="en-US" dirty="0"/>
              <a:t>다차원 속성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8922CE-C1FE-488B-B9FC-3F90D732B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4450"/>
            <a:ext cx="7886700" cy="4972050"/>
          </a:xfrm>
        </p:spPr>
        <p:txBody>
          <a:bodyPr>
            <a:normAutofit/>
          </a:bodyPr>
          <a:lstStyle/>
          <a:p>
            <a:r>
              <a:rPr lang="en-US" altLang="ko-KR" dirty="0"/>
              <a:t>Parallel Coordinate </a:t>
            </a:r>
            <a:r>
              <a:rPr lang="ko-KR" altLang="en-US" dirty="0"/>
              <a:t>만들기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 err="1">
                <a:latin typeface="+mn-ea"/>
              </a:rPr>
              <a:t>go.Parcoords</a:t>
            </a:r>
            <a:r>
              <a:rPr lang="en-US" altLang="ko-KR" dirty="0">
                <a:latin typeface="+mn-ea"/>
              </a:rPr>
              <a:t>(): Parallel Coordinate</a:t>
            </a:r>
            <a:r>
              <a:rPr lang="ko-KR" altLang="en-US" dirty="0">
                <a:latin typeface="+mn-ea"/>
              </a:rPr>
              <a:t>를 만들어주는 함수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FA9815-656A-47D9-8514-F13E07770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0AF677A-F18A-4209-9AD7-5D96201EC70B}"/>
              </a:ext>
            </a:extLst>
          </p:cNvPr>
          <p:cNvSpPr/>
          <p:nvPr/>
        </p:nvSpPr>
        <p:spPr>
          <a:xfrm>
            <a:off x="406691" y="1987924"/>
            <a:ext cx="8330619" cy="3098721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pc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go.Parcoords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 </a:t>
            </a:r>
            <a:br>
              <a:rPr lang="ko-KR" altLang="ko-KR" sz="16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6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       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line</a:t>
            </a:r>
            <a:r>
              <a:rPr lang="ko-KR" altLang="ko-KR" sz="1600" dirty="0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 </a:t>
            </a:r>
            <a:r>
              <a:rPr lang="ko-KR" altLang="ko-KR" sz="1600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dict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color</a:t>
            </a:r>
            <a:r>
              <a:rPr lang="ko-KR" altLang="ko-KR" sz="1600" dirty="0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 </a:t>
            </a:r>
            <a:r>
              <a:rPr lang="ko-KR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</a:t>
            </a:r>
            <a:r>
              <a:rPr lang="ko-KR" altLang="ko-KR" sz="16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blue</a:t>
            </a:r>
            <a:r>
              <a:rPr lang="ko-KR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),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       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dimensions</a:t>
            </a:r>
            <a:r>
              <a:rPr lang="ko-KR" altLang="ko-KR" sz="1600" dirty="0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 </a:t>
            </a:r>
            <a:r>
              <a:rPr lang="ko-KR" altLang="ko-KR" sz="1600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list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([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           </a:t>
            </a:r>
            <a:r>
              <a:rPr lang="ko-KR" altLang="ko-KR" sz="1600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dict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range</a:t>
            </a:r>
            <a:r>
              <a:rPr lang="ko-KR" altLang="ko-KR" sz="1600" dirty="0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 [</a:t>
            </a:r>
            <a:r>
              <a:rPr lang="ko-KR" altLang="ko-KR" sz="16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1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,</a:t>
            </a:r>
            <a:r>
              <a:rPr lang="ko-KR" altLang="ko-KR" sz="16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3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],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                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tickvals</a:t>
            </a:r>
            <a:r>
              <a:rPr lang="ko-KR" altLang="ko-KR" sz="1600" dirty="0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 [</a:t>
            </a:r>
            <a:r>
              <a:rPr lang="ko-KR" altLang="ko-KR" sz="16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1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,</a:t>
            </a:r>
            <a:r>
              <a:rPr lang="ko-KR" altLang="ko-KR" sz="16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2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,</a:t>
            </a:r>
            <a:r>
              <a:rPr lang="ko-KR" altLang="ko-KR" sz="16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3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],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                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label</a:t>
            </a:r>
            <a:r>
              <a:rPr lang="ko-KR" altLang="ko-KR" sz="1600" dirty="0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features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[</a:t>
            </a:r>
            <a:r>
              <a:rPr lang="ko-KR" altLang="ko-KR" sz="16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4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], 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values</a:t>
            </a:r>
            <a:r>
              <a:rPr lang="ko-KR" altLang="ko-KR" sz="1600" dirty="0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label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,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                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ticktext</a:t>
            </a:r>
            <a:r>
              <a:rPr lang="ko-KR" altLang="ko-KR" sz="1600" dirty="0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 [</a:t>
            </a:r>
            <a:r>
              <a:rPr lang="ko-KR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</a:t>
            </a:r>
            <a:r>
              <a:rPr lang="ko-KR" altLang="ko-KR" sz="16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setosa</a:t>
            </a:r>
            <a:r>
              <a:rPr lang="ko-KR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, </a:t>
            </a:r>
            <a:r>
              <a:rPr lang="ko-KR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</a:t>
            </a:r>
            <a:r>
              <a:rPr lang="ko-KR" altLang="ko-KR" sz="16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versicolor</a:t>
            </a:r>
            <a:r>
              <a:rPr lang="ko-KR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, </a:t>
            </a:r>
            <a:r>
              <a:rPr lang="ko-KR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</a:t>
            </a:r>
            <a:r>
              <a:rPr lang="ko-KR" altLang="ko-KR" sz="16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virginica</a:t>
            </a:r>
            <a:r>
              <a:rPr lang="ko-KR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]),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           </a:t>
            </a:r>
            <a:r>
              <a:rPr lang="ko-KR" altLang="ko-KR" sz="1600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dict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label</a:t>
            </a:r>
            <a:r>
              <a:rPr lang="ko-KR" altLang="ko-KR" sz="1600" dirty="0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features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[</a:t>
            </a:r>
            <a:r>
              <a:rPr lang="ko-KR" altLang="ko-KR" sz="16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0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], 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values</a:t>
            </a:r>
            <a:r>
              <a:rPr lang="ko-KR" altLang="ko-KR" sz="1600" dirty="0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iris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[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features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[</a:t>
            </a:r>
            <a:r>
              <a:rPr lang="ko-KR" altLang="ko-KR" sz="16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0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]]),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           </a:t>
            </a:r>
            <a:r>
              <a:rPr lang="ko-KR" altLang="ko-KR" sz="1600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dict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label</a:t>
            </a:r>
            <a:r>
              <a:rPr lang="ko-KR" altLang="ko-KR" sz="1600" dirty="0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features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[</a:t>
            </a:r>
            <a:r>
              <a:rPr lang="ko-KR" altLang="ko-KR" sz="16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1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], 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values</a:t>
            </a:r>
            <a:r>
              <a:rPr lang="ko-KR" altLang="ko-KR" sz="1600" dirty="0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iris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[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features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[</a:t>
            </a:r>
            <a:r>
              <a:rPr lang="ko-KR" altLang="ko-KR" sz="16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1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]]),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           </a:t>
            </a:r>
            <a:r>
              <a:rPr lang="ko-KR" altLang="ko-KR" sz="1600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dict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label</a:t>
            </a:r>
            <a:r>
              <a:rPr lang="ko-KR" altLang="ko-KR" sz="1600" dirty="0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features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[</a:t>
            </a:r>
            <a:r>
              <a:rPr lang="ko-KR" altLang="ko-KR" sz="16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2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], 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values</a:t>
            </a:r>
            <a:r>
              <a:rPr lang="ko-KR" altLang="ko-KR" sz="1600" dirty="0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iris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[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features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[</a:t>
            </a:r>
            <a:r>
              <a:rPr lang="ko-KR" altLang="ko-KR" sz="16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2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]]),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           </a:t>
            </a:r>
            <a:r>
              <a:rPr lang="ko-KR" altLang="ko-KR" sz="1600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dict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label</a:t>
            </a:r>
            <a:r>
              <a:rPr lang="ko-KR" altLang="ko-KR" sz="1600" dirty="0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features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[</a:t>
            </a:r>
            <a:r>
              <a:rPr lang="ko-KR" altLang="ko-KR" sz="16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3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], 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values</a:t>
            </a:r>
            <a:r>
              <a:rPr lang="ko-KR" altLang="ko-KR" sz="1600" dirty="0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iris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[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features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[</a:t>
            </a:r>
            <a:r>
              <a:rPr lang="ko-KR" altLang="ko-KR" sz="16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3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]])]))</a:t>
            </a:r>
            <a:endParaRPr lang="ko-KR" altLang="ko-KR" sz="16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352156A-8E9A-4B37-BB07-C2E682447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0527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D7F1F-1DEE-44B9-94D5-DF3DC614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Parallel Coordinate: </a:t>
            </a:r>
            <a:r>
              <a:rPr lang="ko-KR" altLang="en-US" dirty="0"/>
              <a:t>다차원 속성 분석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FA9815-656A-47D9-8514-F13E07770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352156A-8E9A-4B37-BB07-C2E682447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C4C3D4C-249C-4FFA-AFE0-DC9B6738C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38617"/>
            <a:ext cx="7886700" cy="467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78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9A1038-B682-4D95-B8CF-AF9464553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1: </a:t>
            </a:r>
            <a:r>
              <a:rPr lang="ko-KR" altLang="en-US" dirty="0"/>
              <a:t>교통사고 데이터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AF0A8A-2451-4D5D-BFA1-77807559E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/>
              <a:t>시각화 방법을 활용한 데이터 분석</a:t>
            </a:r>
            <a:endParaRPr lang="en-US" altLang="ko-KR" sz="2800" dirty="0"/>
          </a:p>
          <a:p>
            <a:pPr lvl="1"/>
            <a:r>
              <a:rPr lang="en-US" altLang="ko-KR" sz="2400" dirty="0"/>
              <a:t>Box plot(</a:t>
            </a:r>
            <a:r>
              <a:rPr lang="ko-KR" altLang="en-US" sz="2400" dirty="0"/>
              <a:t>사고 유형 별 </a:t>
            </a:r>
            <a:r>
              <a:rPr lang="ko-KR" altLang="en-US" sz="2400" dirty="0" err="1"/>
              <a:t>사고량</a:t>
            </a:r>
            <a:r>
              <a:rPr lang="en-US" altLang="ko-KR" sz="2400" dirty="0"/>
              <a:t>)</a:t>
            </a:r>
          </a:p>
          <a:p>
            <a:pPr lvl="1"/>
            <a:r>
              <a:rPr lang="en-US" altLang="ko-KR" sz="2400" dirty="0"/>
              <a:t>Histogram(</a:t>
            </a:r>
            <a:r>
              <a:rPr lang="ko-KR" altLang="en-US" sz="2400" dirty="0"/>
              <a:t>사고 유형의 월 별 </a:t>
            </a:r>
            <a:r>
              <a:rPr lang="ko-KR" altLang="en-US" sz="2400" dirty="0" err="1"/>
              <a:t>사고량</a:t>
            </a:r>
            <a:r>
              <a:rPr lang="en-US" altLang="ko-KR" sz="2400" dirty="0"/>
              <a:t>)</a:t>
            </a:r>
          </a:p>
          <a:p>
            <a:pPr lvl="1"/>
            <a:r>
              <a:rPr lang="en-US" altLang="ko-KR" sz="2400" dirty="0"/>
              <a:t>Scatter plot(</a:t>
            </a:r>
            <a:r>
              <a:rPr lang="ko-KR" altLang="en-US" sz="2400" dirty="0"/>
              <a:t>사고 유형의 상관관계</a:t>
            </a:r>
            <a:r>
              <a:rPr lang="en-US" altLang="ko-KR" sz="2400" dirty="0"/>
              <a:t>)</a:t>
            </a:r>
          </a:p>
          <a:p>
            <a:pPr lvl="1"/>
            <a:r>
              <a:rPr lang="en-US" altLang="ko-KR" sz="2400" dirty="0"/>
              <a:t>PC plot(</a:t>
            </a:r>
            <a:r>
              <a:rPr lang="ko-KR" altLang="en-US" sz="2400" dirty="0"/>
              <a:t>월 별 각 사고의 추이 및 상관관계</a:t>
            </a:r>
            <a:r>
              <a:rPr lang="en-US" altLang="ko-KR" sz="2400" dirty="0"/>
              <a:t>)</a:t>
            </a:r>
          </a:p>
          <a:p>
            <a:pPr lvl="2"/>
            <a:endParaRPr lang="en-US" altLang="ko-KR" sz="2000" dirty="0"/>
          </a:p>
          <a:p>
            <a:pPr marL="914400" lvl="2" indent="0">
              <a:buNone/>
            </a:pPr>
            <a:endParaRPr lang="en-US" altLang="ko-KR" sz="2000" dirty="0"/>
          </a:p>
          <a:p>
            <a:r>
              <a:rPr lang="en-US" altLang="ko-KR" dirty="0">
                <a:hlinkClick r:id="rId2"/>
              </a:rPr>
              <a:t>https://www.data.go.kr/dataset/3038489/fileData.do</a:t>
            </a:r>
            <a:endParaRPr lang="en-US" altLang="ko-KR" dirty="0"/>
          </a:p>
          <a:p>
            <a:pPr lvl="1"/>
            <a:endParaRPr lang="en-US" altLang="ko-KR" sz="2400" dirty="0"/>
          </a:p>
          <a:p>
            <a:pPr lvl="2"/>
            <a:endParaRPr lang="en-US" altLang="ko-KR" sz="2000" dirty="0"/>
          </a:p>
          <a:p>
            <a:pPr lvl="2"/>
            <a:endParaRPr lang="en-US" altLang="ko-KR" sz="2000" dirty="0"/>
          </a:p>
          <a:p>
            <a:endParaRPr lang="ko-KR" altLang="en-US" sz="2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035056-E38F-4568-B936-6969EA4FC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0173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D7F1F-1DEE-44B9-94D5-DF3DC6149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101"/>
            <a:ext cx="7886700" cy="920749"/>
          </a:xfrm>
        </p:spPr>
        <p:txBody>
          <a:bodyPr>
            <a:normAutofit/>
          </a:bodyPr>
          <a:lstStyle/>
          <a:p>
            <a:r>
              <a:rPr lang="ko-KR" altLang="en-US" dirty="0"/>
              <a:t>인공지능 뉴스 키워드 데이터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8922CE-C1FE-488B-B9FC-3F90D732B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4450"/>
            <a:ext cx="8118308" cy="4972050"/>
          </a:xfrm>
        </p:spPr>
        <p:txBody>
          <a:bodyPr/>
          <a:lstStyle/>
          <a:p>
            <a:r>
              <a:rPr lang="ko-KR" altLang="en-US" dirty="0"/>
              <a:t>일 별 인공지능 관련 뉴스 제목과 키워드를 수집한 데이터</a:t>
            </a:r>
            <a:endParaRPr lang="en-US" altLang="ko-KR" dirty="0"/>
          </a:p>
          <a:p>
            <a:pPr lvl="1"/>
            <a:r>
              <a:rPr lang="en-US" altLang="ko-KR" dirty="0"/>
              <a:t>2013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분기 데이터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FF0000"/>
                </a:solidFill>
                <a:hlinkClick r:id="rId2"/>
              </a:rPr>
              <a:t>https://www.data.go.kr/dataset/15012945/fileData.do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endParaRPr lang="ko-KR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FA9815-656A-47D9-8514-F13E07770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352156A-8E9A-4B37-BB07-C2E682447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DAC7DE-C4FC-4C25-A4B0-38545820B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75" y="2642936"/>
            <a:ext cx="7422251" cy="378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99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90512B-C6E5-49A6-AC48-D70BB2B76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관련 라이브러리 정리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0494FB-FE55-434D-AE4E-E61A6C49F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Pandas: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데이터 관리 및 분석 툴</a:t>
            </a:r>
            <a:endParaRPr lang="en-US" altLang="ko-KR" dirty="0">
              <a:solidFill>
                <a:schemeClr val="tx2">
                  <a:lumMod val="75000"/>
                </a:schemeClr>
              </a:solidFill>
              <a:highlight>
                <a:srgbClr val="FFFF00"/>
              </a:highlight>
              <a:latin typeface="+mn-ea"/>
            </a:endParaRPr>
          </a:p>
          <a:p>
            <a:pPr lvl="1"/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+mn-ea"/>
                <a:hlinkClick r:id="rId2"/>
              </a:rPr>
              <a:t>https://pandas.pydata.org/pandas-docs/stable/10min.html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lvl="1"/>
            <a:endParaRPr lang="en-US" altLang="ko-KR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r>
              <a:rPr lang="en-US" altLang="ko-KR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Plotly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데이터 시각화 라이브러리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lvl="1"/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+mn-ea"/>
                <a:hlinkClick r:id="rId3"/>
              </a:rPr>
              <a:t>https://plot.ly/python/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lvl="1"/>
            <a:endParaRPr lang="en-US" altLang="ko-KR" dirty="0">
              <a:solidFill>
                <a:schemeClr val="tx2">
                  <a:lumMod val="75000"/>
                </a:schemeClr>
              </a:solidFill>
              <a:highlight>
                <a:srgbClr val="FFFF00"/>
              </a:highlight>
              <a:latin typeface="+mn-ea"/>
            </a:endParaRPr>
          </a:p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Matplotlib: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데이터 시각화 라이브러리</a:t>
            </a:r>
          </a:p>
          <a:p>
            <a:pPr lvl="1"/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+mn-ea"/>
                <a:hlinkClick r:id="rId4"/>
              </a:rPr>
              <a:t>https://matplotlib.org/gallery/index.html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lvl="1"/>
            <a:endParaRPr lang="en-US" altLang="ko-KR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r>
              <a:rPr lang="en-US" altLang="ko-KR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Pytagcloud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: Word cloud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를 지원하는 라이브러리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lvl="1"/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+mn-ea"/>
                <a:hlinkClick r:id="rId5"/>
              </a:rPr>
              <a:t>https://pypi.org/project/pytagcloud/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lvl="1"/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+mn-ea"/>
                <a:hlinkClick r:id="rId6"/>
              </a:rPr>
              <a:t>http://konlpy.org/ko/v0.4.3/examples/wordcloud/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lvl="1"/>
            <a:endParaRPr lang="en-US" altLang="ko-KR" dirty="0">
              <a:solidFill>
                <a:schemeClr val="tx2">
                  <a:lumMod val="75000"/>
                </a:schemeClr>
              </a:solidFill>
              <a:highlight>
                <a:srgbClr val="FFFF00"/>
              </a:highlight>
              <a:latin typeface="+mn-ea"/>
            </a:endParaRPr>
          </a:p>
          <a:p>
            <a:r>
              <a:rPr lang="en-US" altLang="ko-KR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Sklearn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머신 러닝 알고리즘 지원 라이브러리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lvl="1"/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+mn-ea"/>
                <a:hlinkClick r:id="rId7"/>
              </a:rPr>
              <a:t>http://scikit-learn.org/stable/tutorial/index.html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lvl="1"/>
            <a:endParaRPr lang="en-US" altLang="ko-KR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r>
              <a:rPr lang="en-US" altLang="ko-KR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Mlxtend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데이터 과학 관련 알고리즘을 지원하는 라이브러리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lvl="1"/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+mn-ea"/>
                <a:hlinkClick r:id="rId8"/>
              </a:rPr>
              <a:t>https://rasbt.github.io/mlxtend/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lvl="1"/>
            <a:endParaRPr lang="en-US" altLang="ko-KR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r>
              <a:rPr lang="en-US" altLang="ko-KR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Datasketch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: </a:t>
            </a:r>
            <a:r>
              <a:rPr lang="en-US" altLang="ko-KR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MinHash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관련 알고리즘을 지원하는 라이브러리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lvl="1"/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+mn-ea"/>
                <a:hlinkClick r:id="rId9"/>
              </a:rPr>
              <a:t>https://ekzhu.github.io/datasketch/minhash.html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lvl="1"/>
            <a:endParaRPr lang="en-US" altLang="ko-KR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lvl="1"/>
            <a:endParaRPr lang="en-US" altLang="ko-KR" dirty="0">
              <a:solidFill>
                <a:schemeClr val="tx2">
                  <a:lumMod val="75000"/>
                </a:schemeClr>
              </a:solidFill>
              <a:highlight>
                <a:srgbClr val="FFFF00"/>
              </a:highlight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275DAB-D491-45D3-9B38-73316F308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800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D7F1F-1DEE-44B9-94D5-DF3DC6149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101"/>
            <a:ext cx="7886700" cy="920749"/>
          </a:xfrm>
        </p:spPr>
        <p:txBody>
          <a:bodyPr>
            <a:normAutofit/>
          </a:bodyPr>
          <a:lstStyle/>
          <a:p>
            <a:r>
              <a:rPr lang="en-US" altLang="ko-KR" dirty="0"/>
              <a:t>Word Cloud: </a:t>
            </a:r>
            <a:r>
              <a:rPr lang="ko-KR" altLang="en-US" dirty="0"/>
              <a:t>단어 빈도수 분석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FA9815-656A-47D9-8514-F13E07770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352156A-8E9A-4B37-BB07-C2E682447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BBA0049-6AB9-4326-8B34-155E649EF91B}"/>
              </a:ext>
            </a:extLst>
          </p:cNvPr>
          <p:cNvSpPr/>
          <p:nvPr/>
        </p:nvSpPr>
        <p:spPr>
          <a:xfrm>
            <a:off x="499475" y="1497932"/>
            <a:ext cx="8145050" cy="5029200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0" tIns="0" rIns="0" bIns="0" anchor="ctr" anchorCtr="0">
            <a:no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import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pandas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as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pd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# 필요 라이브러리 불러오기</a:t>
            </a: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from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collections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import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Counter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import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pytagcloud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# 데이터 불러오기</a:t>
            </a: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news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pd.read_csv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"./ai_news_keyword_2013.CSV"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4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engine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python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)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news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news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[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'키워드'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] 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# 키워드 추출</a:t>
            </a: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news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news.values.tolist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()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keywords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[]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for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n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in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news: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keywords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keywords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+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n.split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','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)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count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Counter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keywords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) 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# 각 단어 별 개수 계산하기</a:t>
            </a: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tags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count.most_common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200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) 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# 상위 200개 추출</a:t>
            </a: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taglist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pytagcloud.make_tags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tags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4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maxsize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</a:t>
            </a:r>
            <a:r>
              <a:rPr lang="ko-KR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60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) 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# </a:t>
            </a:r>
            <a:r>
              <a:rPr lang="ko-KR" altLang="ko-KR" sz="14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wordcloud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만들기</a:t>
            </a: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pytagcloud.create_tag_image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taglist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wordcloud.jpg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4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fontname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</a:t>
            </a:r>
            <a:r>
              <a:rPr lang="ko-KR" altLang="en-US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‘</a:t>
            </a:r>
            <a:r>
              <a:rPr lang="en-US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Malgun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Gothic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4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rectangular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</a:t>
            </a: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False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)</a:t>
            </a:r>
            <a:endParaRPr lang="ko-KR" altLang="ko-KR" sz="32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3E8C0E60-D684-4821-93F1-9EF5B33888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059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D7F1F-1DEE-44B9-94D5-DF3DC614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Word Cloud: </a:t>
            </a:r>
            <a:r>
              <a:rPr lang="ko-KR" altLang="en-US" dirty="0"/>
              <a:t>단어 빈도수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8922CE-C1FE-488B-B9FC-3F90D732B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4450"/>
            <a:ext cx="8178466" cy="4972050"/>
          </a:xfrm>
        </p:spPr>
        <p:txBody>
          <a:bodyPr/>
          <a:lstStyle/>
          <a:p>
            <a:r>
              <a:rPr lang="ko-KR" altLang="en-US" dirty="0"/>
              <a:t>필요 라이브러리 불러오기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 err="1"/>
              <a:t>Collections.Counter</a:t>
            </a:r>
            <a:r>
              <a:rPr lang="en-US" altLang="ko-KR" dirty="0"/>
              <a:t>: </a:t>
            </a:r>
            <a:r>
              <a:rPr lang="ko-KR" altLang="en-US" dirty="0"/>
              <a:t>동일한 자료가 몇 개인지 알려주는 라이브러리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Pytagcloud</a:t>
            </a:r>
            <a:r>
              <a:rPr lang="en-US" altLang="ko-KR" dirty="0"/>
              <a:t>: word cloud</a:t>
            </a:r>
            <a:r>
              <a:rPr lang="ko-KR" altLang="en-US" dirty="0"/>
              <a:t>를 그리는 것을 제공하는 라이브러리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FA9815-656A-47D9-8514-F13E07770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0AF677A-F18A-4209-9AD7-5D96201EC70B}"/>
              </a:ext>
            </a:extLst>
          </p:cNvPr>
          <p:cNvSpPr/>
          <p:nvPr/>
        </p:nvSpPr>
        <p:spPr>
          <a:xfrm>
            <a:off x="2091676" y="2084010"/>
            <a:ext cx="4960647" cy="919401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import</a:t>
            </a:r>
            <a:r>
              <a:rPr lang="ko-KR" altLang="ko-KR" sz="16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pandas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6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as</a:t>
            </a:r>
            <a:r>
              <a:rPr lang="ko-KR" altLang="ko-KR" sz="16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pd</a:t>
            </a:r>
            <a:br>
              <a:rPr lang="ko-KR" altLang="ko-KR" sz="16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6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from</a:t>
            </a:r>
            <a:r>
              <a:rPr lang="ko-KR" altLang="ko-KR" sz="16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collections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6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import</a:t>
            </a:r>
            <a:r>
              <a:rPr lang="ko-KR" altLang="ko-KR" sz="16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Counter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6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import</a:t>
            </a:r>
            <a:r>
              <a:rPr lang="ko-KR" altLang="ko-KR" sz="16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pytagcloud</a:t>
            </a:r>
            <a:endParaRPr lang="ko-KR" altLang="ko-KR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352156A-8E9A-4B37-BB07-C2E682447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0691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D7F1F-1DEE-44B9-94D5-DF3DC614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Word Cloud: </a:t>
            </a:r>
            <a:r>
              <a:rPr lang="ko-KR" altLang="en-US" dirty="0"/>
              <a:t>단어 빈도수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8922CE-C1FE-488B-B9FC-3F90D732B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4450"/>
            <a:ext cx="7886700" cy="4972050"/>
          </a:xfrm>
        </p:spPr>
        <p:txBody>
          <a:bodyPr/>
          <a:lstStyle/>
          <a:p>
            <a:r>
              <a:rPr lang="ko-KR" altLang="en-US" dirty="0"/>
              <a:t>키워드 추출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콤마</a:t>
            </a:r>
            <a:r>
              <a:rPr lang="en-US" altLang="ko-KR" dirty="0">
                <a:latin typeface="+mn-ea"/>
              </a:rPr>
              <a:t>(,) </a:t>
            </a:r>
            <a:r>
              <a:rPr lang="ko-KR" altLang="en-US" dirty="0">
                <a:latin typeface="+mn-ea"/>
              </a:rPr>
              <a:t>단위로 뉴스의 키워드를 분리하여 리스트에 저장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FA9815-656A-47D9-8514-F13E07770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0AF677A-F18A-4209-9AD7-5D96201EC70B}"/>
              </a:ext>
            </a:extLst>
          </p:cNvPr>
          <p:cNvSpPr/>
          <p:nvPr/>
        </p:nvSpPr>
        <p:spPr>
          <a:xfrm>
            <a:off x="2091676" y="2084010"/>
            <a:ext cx="4960647" cy="1464231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news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news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[</a:t>
            </a:r>
            <a:r>
              <a:rPr lang="ko-KR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'키워드'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]</a:t>
            </a:r>
            <a:br>
              <a:rPr lang="ko-KR" altLang="ko-KR" sz="16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news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news.values.tolist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()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keywords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[]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6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for</a:t>
            </a:r>
            <a:r>
              <a:rPr lang="ko-KR" altLang="ko-KR" sz="16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n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6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in</a:t>
            </a:r>
            <a:r>
              <a:rPr lang="ko-KR" altLang="ko-KR" sz="16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news: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keywords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keywords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+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n.split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','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)</a:t>
            </a:r>
            <a:endParaRPr lang="ko-KR" altLang="ko-KR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352156A-8E9A-4B37-BB07-C2E682447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5251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D7F1F-1DEE-44B9-94D5-DF3DC614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Word Cloud: </a:t>
            </a:r>
            <a:r>
              <a:rPr lang="ko-KR" altLang="en-US" dirty="0"/>
              <a:t>단어 빈도수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8922CE-C1FE-488B-B9FC-3F90D732B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4450"/>
            <a:ext cx="7886700" cy="4972050"/>
          </a:xfrm>
        </p:spPr>
        <p:txBody>
          <a:bodyPr/>
          <a:lstStyle/>
          <a:p>
            <a:r>
              <a:rPr lang="ko-KR" altLang="en-US" dirty="0"/>
              <a:t>각 단어 별 개수를 계산하여 상위 </a:t>
            </a:r>
            <a:r>
              <a:rPr lang="en-US" altLang="ko-KR" dirty="0"/>
              <a:t>200</a:t>
            </a:r>
            <a:r>
              <a:rPr lang="ko-KR" altLang="en-US" dirty="0"/>
              <a:t>개 추출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Counter(data): data</a:t>
            </a:r>
            <a:r>
              <a:rPr lang="ko-KR" altLang="en-US" dirty="0"/>
              <a:t>에 있는 값 중 같은 값이 몇 개 인지 반환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Most_common</a:t>
            </a:r>
            <a:r>
              <a:rPr lang="en-US" altLang="ko-KR" dirty="0"/>
              <a:t>(N): </a:t>
            </a:r>
            <a:r>
              <a:rPr lang="ko-KR" altLang="en-US" dirty="0"/>
              <a:t>개수를 기준으로 상위 </a:t>
            </a:r>
            <a:r>
              <a:rPr lang="en-US" altLang="ko-KR" dirty="0"/>
              <a:t>N</a:t>
            </a:r>
            <a:r>
              <a:rPr lang="ko-KR" altLang="en-US" dirty="0"/>
              <a:t>개의 값을 반환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FA9815-656A-47D9-8514-F13E07770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0AF677A-F18A-4209-9AD7-5D96201EC70B}"/>
              </a:ext>
            </a:extLst>
          </p:cNvPr>
          <p:cNvSpPr/>
          <p:nvPr/>
        </p:nvSpPr>
        <p:spPr>
          <a:xfrm>
            <a:off x="2594825" y="2084010"/>
            <a:ext cx="3954350" cy="646986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count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Counter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keywords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)</a:t>
            </a:r>
            <a:br>
              <a:rPr lang="ko-KR" altLang="ko-KR" sz="16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tags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count.most_common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6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200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)</a:t>
            </a:r>
            <a:endParaRPr lang="ko-KR" altLang="ko-KR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352156A-8E9A-4B37-BB07-C2E682447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2099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D7F1F-1DEE-44B9-94D5-DF3DC614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Word Cloud: </a:t>
            </a:r>
            <a:r>
              <a:rPr lang="ko-KR" altLang="en-US" dirty="0"/>
              <a:t>단어 빈도수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8922CE-C1FE-488B-B9FC-3F90D732B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4450"/>
            <a:ext cx="7886700" cy="4972050"/>
          </a:xfrm>
        </p:spPr>
        <p:txBody>
          <a:bodyPr/>
          <a:lstStyle/>
          <a:p>
            <a:r>
              <a:rPr lang="en-US" altLang="ko-KR" dirty="0" err="1"/>
              <a:t>wordcloud</a:t>
            </a:r>
            <a:r>
              <a:rPr lang="en-US" altLang="ko-KR" dirty="0"/>
              <a:t> </a:t>
            </a:r>
            <a:r>
              <a:rPr lang="ko-KR" altLang="en-US" dirty="0"/>
              <a:t>만들기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FA9815-656A-47D9-8514-F13E07770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0AF677A-F18A-4209-9AD7-5D96201EC70B}"/>
              </a:ext>
            </a:extLst>
          </p:cNvPr>
          <p:cNvSpPr/>
          <p:nvPr/>
        </p:nvSpPr>
        <p:spPr>
          <a:xfrm>
            <a:off x="1541947" y="2017065"/>
            <a:ext cx="6493100" cy="919401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taglist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pytagcloud.make_tags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tags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maxsize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</a:t>
            </a:r>
            <a:r>
              <a:rPr lang="ko-KR" altLang="ko-KR" sz="16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60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)</a:t>
            </a:r>
            <a:br>
              <a:rPr lang="ko-KR" altLang="ko-KR" sz="16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pytagcloud.create_tag_image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taglist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6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wordcloud.jpg</a:t>
            </a:r>
            <a:r>
              <a:rPr lang="ko-KR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fontname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</a:t>
            </a:r>
            <a:r>
              <a:rPr lang="ko-KR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en-US" altLang="ko-KR" sz="16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Malgun</a:t>
            </a:r>
            <a:r>
              <a:rPr lang="ko-KR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6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Gothic</a:t>
            </a:r>
            <a:r>
              <a:rPr lang="ko-KR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rectangular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</a:t>
            </a:r>
            <a:r>
              <a:rPr lang="ko-KR" altLang="ko-KR" sz="16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False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)</a:t>
            </a:r>
            <a:endParaRPr lang="ko-KR" altLang="ko-KR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352156A-8E9A-4B37-BB07-C2E682447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55E15A-6B33-442B-ADBF-0F252D037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723" y="3150348"/>
            <a:ext cx="3864554" cy="348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71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D7F1F-1DEE-44B9-94D5-DF3DC6149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101"/>
            <a:ext cx="7886700" cy="920749"/>
          </a:xfrm>
        </p:spPr>
        <p:txBody>
          <a:bodyPr>
            <a:normAutofit/>
          </a:bodyPr>
          <a:lstStyle/>
          <a:p>
            <a:r>
              <a:rPr lang="en-US" altLang="ko-KR" dirty="0"/>
              <a:t>Histogram:</a:t>
            </a:r>
            <a:r>
              <a:rPr lang="ko-KR" altLang="en-US" dirty="0"/>
              <a:t> 단어 빈도수 분석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FA9815-656A-47D9-8514-F13E07770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352156A-8E9A-4B37-BB07-C2E682447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1B86DFC-AFC1-4F42-9C2F-7A940B0D367C}"/>
              </a:ext>
            </a:extLst>
          </p:cNvPr>
          <p:cNvSpPr/>
          <p:nvPr/>
        </p:nvSpPr>
        <p:spPr>
          <a:xfrm>
            <a:off x="499475" y="1085850"/>
            <a:ext cx="8145050" cy="5516404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import</a:t>
            </a:r>
            <a:r>
              <a:rPr lang="ko-KR" altLang="ko-KR" sz="12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pandas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2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as</a:t>
            </a:r>
            <a:r>
              <a:rPr lang="ko-KR" altLang="ko-KR" sz="12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pd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# 필요 라이브러리 불러오기</a:t>
            </a:r>
            <a:b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import</a:t>
            </a:r>
            <a:r>
              <a:rPr lang="ko-KR" altLang="ko-KR" sz="12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plotly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import</a:t>
            </a:r>
            <a:r>
              <a:rPr lang="ko-KR" altLang="ko-KR" sz="12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plotly.graph_objs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2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as</a:t>
            </a:r>
            <a:r>
              <a:rPr lang="ko-KR" altLang="ko-KR" sz="12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go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from</a:t>
            </a:r>
            <a:r>
              <a:rPr lang="ko-KR" altLang="ko-KR" sz="12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collections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2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import</a:t>
            </a:r>
            <a:r>
              <a:rPr lang="ko-KR" altLang="ko-KR" sz="12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Counter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b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news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pd.read_csv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"./ai_news_keyword_2013.CSV"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2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engine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2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python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)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# 데이터 불러오기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news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news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[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'키워드'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] </a:t>
            </a:r>
            <a: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# 키워드 추출</a:t>
            </a:r>
            <a:b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news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news.values.tolist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()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keywords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[]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for</a:t>
            </a:r>
            <a:r>
              <a:rPr lang="ko-KR" altLang="ko-KR" sz="12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n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2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in</a:t>
            </a:r>
            <a:r>
              <a:rPr lang="ko-KR" altLang="ko-KR" sz="12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news: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keywords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keywords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+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n.split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','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)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keyword_counts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Counter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keywords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) </a:t>
            </a:r>
            <a: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# 각 단어 별 개수 계산하기</a:t>
            </a:r>
            <a:b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keywords_top100 =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keyword_counts.most_common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100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) </a:t>
            </a:r>
            <a: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# 상위 100개 추출</a:t>
            </a:r>
            <a:b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b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word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[]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counts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[]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for</a:t>
            </a:r>
            <a:r>
              <a:rPr lang="ko-KR" altLang="ko-KR" sz="12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key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2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in</a:t>
            </a:r>
            <a:r>
              <a:rPr lang="ko-KR" altLang="ko-KR" sz="12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keywords_top100: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word.append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key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[</a:t>
            </a:r>
            <a:r>
              <a:rPr lang="ko-KR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0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])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counts.append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key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[</a:t>
            </a:r>
            <a:r>
              <a:rPr lang="ko-KR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1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])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b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data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[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go.Bar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2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x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word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# </a:t>
            </a:r>
            <a:r>
              <a:rPr lang="ko-KR" altLang="ko-KR" sz="12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histogram</a:t>
            </a:r>
            <a: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만들기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           </a:t>
            </a:r>
            <a:r>
              <a:rPr lang="ko-KR" altLang="ko-KR" sz="12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y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counts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)]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filename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2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doc-histogram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b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plotly.offline.plot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data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2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filename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filename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+ 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'.</a:t>
            </a:r>
            <a:r>
              <a:rPr lang="ko-KR" altLang="ko-KR" sz="12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html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) </a:t>
            </a:r>
            <a: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# 만들어진 </a:t>
            </a:r>
            <a:r>
              <a:rPr lang="ko-KR" altLang="ko-KR" sz="12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histogram</a:t>
            </a:r>
            <a: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저장</a:t>
            </a:r>
            <a:endParaRPr lang="ko-KR" altLang="ko-KR" sz="28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03A8F711-83E5-41CE-8D29-B01FE97270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7887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D7F1F-1DEE-44B9-94D5-DF3DC614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Histogram:</a:t>
            </a:r>
            <a:r>
              <a:rPr lang="ko-KR" altLang="en-US" dirty="0"/>
              <a:t> 단어 빈도수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8922CE-C1FE-488B-B9FC-3F90D732B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4450"/>
            <a:ext cx="7886700" cy="4972050"/>
          </a:xfrm>
        </p:spPr>
        <p:txBody>
          <a:bodyPr/>
          <a:lstStyle/>
          <a:p>
            <a:r>
              <a:rPr lang="en-US" altLang="ko-KR" dirty="0"/>
              <a:t>histogram </a:t>
            </a:r>
            <a:r>
              <a:rPr lang="ko-KR" altLang="en-US" dirty="0"/>
              <a:t>만들기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en-US" altLang="ko-KR" dirty="0" err="1">
                <a:latin typeface="+mn-ea"/>
              </a:rPr>
              <a:t>go.Bar</a:t>
            </a:r>
            <a:r>
              <a:rPr lang="en-US" altLang="ko-KR" dirty="0">
                <a:latin typeface="+mn-ea"/>
              </a:rPr>
              <a:t>(): </a:t>
            </a:r>
            <a:r>
              <a:rPr lang="ko-KR" altLang="en-US" dirty="0">
                <a:latin typeface="+mn-ea"/>
              </a:rPr>
              <a:t>막대그래프를 만들어주는 함수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FA9815-656A-47D9-8514-F13E07770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0AF677A-F18A-4209-9AD7-5D96201EC70B}"/>
              </a:ext>
            </a:extLst>
          </p:cNvPr>
          <p:cNvSpPr/>
          <p:nvPr/>
        </p:nvSpPr>
        <p:spPr>
          <a:xfrm>
            <a:off x="2689811" y="1858851"/>
            <a:ext cx="3600742" cy="1191816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data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[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go.Bar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b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           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x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word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           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y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counts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    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)]</a:t>
            </a:r>
            <a:endParaRPr lang="ko-KR" altLang="ko-KR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352156A-8E9A-4B37-BB07-C2E682447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65FA49-5C41-4739-A2E4-0F3080D53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779" y="4194669"/>
            <a:ext cx="4333774" cy="263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2750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640F48-E243-427B-80D7-E58C5A4D4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t-SNE:</a:t>
            </a:r>
            <a:r>
              <a:rPr lang="ko-KR" altLang="en-US" dirty="0"/>
              <a:t> 유사 단어 시각화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49B232-2268-4CFF-BA6E-C34D4BAD0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C288B29-6647-4EAD-B390-7BF7FF2B2232}"/>
              </a:ext>
            </a:extLst>
          </p:cNvPr>
          <p:cNvSpPr/>
          <p:nvPr/>
        </p:nvSpPr>
        <p:spPr>
          <a:xfrm>
            <a:off x="499475" y="972184"/>
            <a:ext cx="8145050" cy="5720715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import</a:t>
            </a:r>
            <a:r>
              <a:rPr lang="ko-KR" altLang="ko-KR" sz="12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pandas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2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as</a:t>
            </a:r>
            <a:r>
              <a:rPr lang="ko-KR" altLang="ko-KR" sz="12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pd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# 필요 라이브러리 불러오기</a:t>
            </a:r>
            <a:b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2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from</a:t>
            </a:r>
            <a:r>
              <a:rPr lang="ko-KR" altLang="ko-KR" sz="12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sklearn.feature_extraction.text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2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import</a:t>
            </a:r>
            <a:r>
              <a:rPr lang="ko-KR" altLang="ko-KR" sz="12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TfidfVectorizer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2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from</a:t>
            </a:r>
            <a:r>
              <a:rPr lang="ko-KR" altLang="ko-KR" sz="12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sklearn.manifold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2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import</a:t>
            </a:r>
            <a:r>
              <a:rPr lang="ko-KR" altLang="ko-KR" sz="12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TSNE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굴림체" panose="020B0609000101010101" pitchFamily="49" charset="-127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import</a:t>
            </a:r>
            <a:r>
              <a:rPr lang="ko-KR" altLang="ko-KR" sz="12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matplotlib.pyplot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2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as</a:t>
            </a:r>
            <a:r>
              <a:rPr lang="ko-KR" altLang="ko-KR" sz="12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plt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2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from</a:t>
            </a:r>
            <a:r>
              <a:rPr lang="ko-KR" altLang="ko-KR" sz="12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matplotlib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2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import</a:t>
            </a:r>
            <a:r>
              <a:rPr lang="ko-KR" altLang="ko-KR" sz="12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font_manager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,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rc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font_name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font_manager.FontProperties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2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fname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"c:/Windows/Fonts/malgun.ttf"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).get_name()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rc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</a:t>
            </a:r>
            <a:r>
              <a:rPr lang="ko-KR" altLang="ko-KR" sz="12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font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, </a:t>
            </a:r>
            <a:r>
              <a:rPr lang="ko-KR" altLang="ko-KR" sz="12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family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font_name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 </a:t>
            </a:r>
            <a: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# 한글 폰트 설정</a:t>
            </a:r>
            <a:b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b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news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pd.read_csv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"./ai_news_keyword_2013.CSV"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, </a:t>
            </a:r>
            <a:r>
              <a:rPr lang="ko-KR" altLang="ko-KR" sz="12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engine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</a:t>
            </a:r>
            <a:r>
              <a:rPr lang="ko-KR" altLang="ko-KR" sz="12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python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 </a:t>
            </a:r>
            <a: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# 데이터 불러오기</a:t>
            </a:r>
            <a:b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news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news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[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'키워드'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] </a:t>
            </a:r>
            <a: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# 키워드 추출</a:t>
            </a:r>
            <a:b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news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news.values.tolist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()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b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tfidf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TfidfVectorizer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2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max_features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</a:t>
            </a:r>
            <a:r>
              <a:rPr lang="ko-KR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100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, </a:t>
            </a:r>
            <a:r>
              <a:rPr lang="ko-KR" altLang="ko-KR" sz="12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max_df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</a:t>
            </a:r>
            <a:r>
              <a:rPr lang="ko-KR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0.95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, </a:t>
            </a:r>
            <a:r>
              <a:rPr lang="ko-KR" altLang="ko-KR" sz="12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min_df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</a:t>
            </a:r>
            <a:r>
              <a:rPr lang="ko-KR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0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# </a:t>
            </a:r>
            <a:r>
              <a:rPr lang="ko-KR" altLang="ko-KR" sz="12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tf-idf</a:t>
            </a:r>
            <a: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기준으로 뉴스 별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doc_tfidf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tfidf.fit_transform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news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                           </a:t>
            </a:r>
            <a:r>
              <a:rPr lang="en-US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# </a:t>
            </a:r>
            <a:r>
              <a:rPr lang="ko-KR" altLang="en-US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상</a:t>
            </a:r>
            <a: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위 100개 단어 추출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tfidf_dict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tfidf.get_feature_names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()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tsne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TSNE(</a:t>
            </a:r>
            <a:r>
              <a:rPr lang="ko-KR" altLang="ko-KR" sz="12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n_components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</a:t>
            </a:r>
            <a:r>
              <a:rPr lang="ko-KR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2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, </a:t>
            </a:r>
            <a:r>
              <a:rPr lang="ko-KR" altLang="ko-KR" sz="12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n_iter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</a:t>
            </a:r>
            <a:r>
              <a:rPr lang="ko-KR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10000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, </a:t>
            </a:r>
            <a:r>
              <a:rPr lang="ko-KR" altLang="ko-KR" sz="12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verbose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</a:t>
            </a:r>
            <a:r>
              <a:rPr lang="ko-KR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1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data_array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doc_tfidf.toarray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()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Z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tsne.fit_transform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data_array.T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 </a:t>
            </a:r>
            <a: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# 단어 기준으로 </a:t>
            </a:r>
            <a:r>
              <a:rPr lang="ko-KR" altLang="ko-KR" sz="12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</a:t>
            </a:r>
            <a: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-SNE 적용</a:t>
            </a:r>
            <a:b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plt.rcParams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[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"</a:t>
            </a:r>
            <a:r>
              <a:rPr lang="ko-KR" altLang="ko-KR" sz="12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figure.figsize</a:t>
            </a:r>
            <a:r>
              <a:rPr lang="ko-KR" altLang="ko-KR" sz="12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"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] = (</a:t>
            </a:r>
            <a:r>
              <a:rPr lang="ko-KR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10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,</a:t>
            </a:r>
            <a:r>
              <a:rPr lang="ko-KR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10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 </a:t>
            </a:r>
            <a: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# </a:t>
            </a:r>
            <a:r>
              <a:rPr lang="ko-KR" altLang="ko-KR" sz="12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size</a:t>
            </a:r>
            <a: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크게 키움</a:t>
            </a:r>
            <a:b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b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# </a:t>
            </a:r>
            <a:r>
              <a:rPr lang="ko-KR" altLang="ko-KR" sz="12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scatter</a:t>
            </a:r>
            <a: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2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plot</a:t>
            </a:r>
            <a: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만듦</a:t>
            </a:r>
            <a:br>
              <a:rPr lang="ko-KR" altLang="ko-KR" sz="12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plt.scatter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Z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[:,</a:t>
            </a:r>
            <a:r>
              <a:rPr lang="ko-KR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0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],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Z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[:,</a:t>
            </a:r>
            <a:r>
              <a:rPr lang="ko-KR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1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])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2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for</a:t>
            </a:r>
            <a:r>
              <a:rPr lang="ko-KR" altLang="ko-KR" sz="12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2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in</a:t>
            </a:r>
            <a:r>
              <a:rPr lang="ko-KR" altLang="ko-KR" sz="12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200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range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200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len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tfidf_dict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)):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  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plt.annotate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2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s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tfidf_dict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[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], </a:t>
            </a:r>
            <a:r>
              <a:rPr lang="ko-KR" altLang="ko-KR" sz="12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xy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=(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Z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[i,</a:t>
            </a:r>
            <a:r>
              <a:rPr lang="ko-KR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0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], </a:t>
            </a: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Z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[i,</a:t>
            </a:r>
            <a:r>
              <a:rPr lang="ko-KR" altLang="ko-KR" sz="12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1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]))</a:t>
            </a:r>
            <a:b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plt.show</a:t>
            </a:r>
            <a:r>
              <a:rPr lang="ko-KR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()</a:t>
            </a:r>
            <a:endParaRPr lang="ko-KR" altLang="ko-KR" sz="2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D543844-1F49-46F5-BBDF-55F559648D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8378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D7F1F-1DEE-44B9-94D5-DF3DC614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t-SNE:</a:t>
            </a:r>
            <a:r>
              <a:rPr lang="ko-KR" altLang="en-US" dirty="0"/>
              <a:t> 유사 단어 시각화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8922CE-C1FE-488B-B9FC-3F90D732B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4450"/>
            <a:ext cx="8238624" cy="4972050"/>
          </a:xfrm>
        </p:spPr>
        <p:txBody>
          <a:bodyPr/>
          <a:lstStyle/>
          <a:p>
            <a:r>
              <a:rPr lang="en-US" altLang="ko-KR" dirty="0"/>
              <a:t>TF-IDF</a:t>
            </a:r>
            <a:r>
              <a:rPr lang="ko-KR" altLang="en-US" dirty="0"/>
              <a:t>를 사용한 특성 추출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TfidfVectorizer</a:t>
            </a:r>
            <a:r>
              <a:rPr lang="en-US" altLang="ko-KR" dirty="0"/>
              <a:t>(): TF-IDF</a:t>
            </a:r>
            <a:r>
              <a:rPr lang="ko-KR" altLang="en-US" dirty="0"/>
              <a:t>를 지원하는 함수</a:t>
            </a:r>
          </a:p>
          <a:p>
            <a:pPr lvl="2"/>
            <a:r>
              <a:rPr lang="en-US" altLang="ko-KR" dirty="0" err="1"/>
              <a:t>max_features</a:t>
            </a:r>
            <a:r>
              <a:rPr lang="en-US" altLang="ko-KR" dirty="0"/>
              <a:t> : corpus </a:t>
            </a:r>
            <a:r>
              <a:rPr lang="ko-KR" altLang="en-US" dirty="0"/>
              <a:t>내에 </a:t>
            </a:r>
            <a:r>
              <a:rPr lang="en-US" altLang="ko-KR" dirty="0"/>
              <a:t>term frequency</a:t>
            </a:r>
            <a:r>
              <a:rPr lang="ko-KR" altLang="en-US" dirty="0"/>
              <a:t>로 정렬된 </a:t>
            </a:r>
            <a:r>
              <a:rPr lang="en-US" altLang="ko-KR" dirty="0"/>
              <a:t>top N</a:t>
            </a:r>
            <a:r>
              <a:rPr lang="ko-KR" altLang="en-US" dirty="0"/>
              <a:t>개 만을 고려</a:t>
            </a:r>
          </a:p>
          <a:p>
            <a:pPr lvl="2"/>
            <a:r>
              <a:rPr lang="en-US" altLang="ko-KR" dirty="0" err="1"/>
              <a:t>max_df</a:t>
            </a:r>
            <a:r>
              <a:rPr lang="en-US" altLang="ko-KR" dirty="0"/>
              <a:t>: </a:t>
            </a:r>
            <a:r>
              <a:rPr lang="ko-KR" altLang="en-US" dirty="0"/>
              <a:t>이 값보다 큰 </a:t>
            </a:r>
            <a:r>
              <a:rPr lang="en-US" altLang="ko-KR" dirty="0"/>
              <a:t>document frequency</a:t>
            </a:r>
            <a:r>
              <a:rPr lang="ko-KR" altLang="en-US" dirty="0"/>
              <a:t>는 무시함</a:t>
            </a:r>
            <a:endParaRPr lang="en-US" altLang="ko-KR" dirty="0"/>
          </a:p>
          <a:p>
            <a:pPr lvl="2"/>
            <a:r>
              <a:rPr lang="en-US" altLang="ko-KR" dirty="0" err="1"/>
              <a:t>Min_df</a:t>
            </a:r>
            <a:r>
              <a:rPr lang="en-US" altLang="ko-KR" dirty="0"/>
              <a:t>: </a:t>
            </a:r>
            <a:r>
              <a:rPr lang="ko-KR" altLang="en-US" dirty="0"/>
              <a:t>이 값보다 작은 </a:t>
            </a:r>
            <a:r>
              <a:rPr lang="en-US" altLang="ko-KR" dirty="0"/>
              <a:t>document frequency</a:t>
            </a:r>
            <a:r>
              <a:rPr lang="ko-KR" altLang="en-US" dirty="0"/>
              <a:t>는 무시함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FA9815-656A-47D9-8514-F13E07770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0AF677A-F18A-4209-9AD7-5D96201EC70B}"/>
              </a:ext>
            </a:extLst>
          </p:cNvPr>
          <p:cNvSpPr/>
          <p:nvPr/>
        </p:nvSpPr>
        <p:spPr>
          <a:xfrm>
            <a:off x="890644" y="2084010"/>
            <a:ext cx="7624706" cy="1191816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# </a:t>
            </a:r>
            <a:r>
              <a:rPr lang="ko-KR" altLang="ko-KR" sz="160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tf-idf</a:t>
            </a:r>
            <a:r>
              <a:rPr lang="ko-KR" altLang="ko-KR" sz="160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기준으로 뉴스 별</a:t>
            </a:r>
            <a:r>
              <a:rPr lang="en-US" altLang="ko-KR" sz="160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60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상</a:t>
            </a:r>
            <a:r>
              <a:rPr lang="ko-KR" altLang="ko-KR" sz="160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위 100개 단어 추출</a:t>
            </a:r>
            <a:br>
              <a:rPr lang="en-US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tfidf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TfidfVectorizer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max_features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</a:t>
            </a:r>
            <a:r>
              <a:rPr lang="ko-KR" altLang="ko-KR" sz="16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100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, 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max_df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</a:t>
            </a:r>
            <a:r>
              <a:rPr lang="ko-KR" altLang="ko-KR" sz="16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0.95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, 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min_df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</a:t>
            </a:r>
            <a:r>
              <a:rPr lang="ko-KR" altLang="ko-KR" sz="16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0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doc_tfidf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tfidf.fit_transform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news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tfidf_dict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tfidf.get_feature_names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()</a:t>
            </a:r>
            <a:endParaRPr lang="ko-KR" altLang="ko-KR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352156A-8E9A-4B37-BB07-C2E682447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3969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D7F1F-1DEE-44B9-94D5-DF3DC614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t-SNE:</a:t>
            </a:r>
            <a:r>
              <a:rPr lang="ko-KR" altLang="en-US" dirty="0"/>
              <a:t> 유사 단어 시각화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8922CE-C1FE-488B-B9FC-3F90D732B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4450"/>
            <a:ext cx="7886700" cy="4972050"/>
          </a:xfrm>
        </p:spPr>
        <p:txBody>
          <a:bodyPr/>
          <a:lstStyle/>
          <a:p>
            <a:r>
              <a:rPr lang="en-US" altLang="ko-KR" dirty="0"/>
              <a:t>t-SNE</a:t>
            </a:r>
            <a:r>
              <a:rPr lang="ko-KR" altLang="en-US" dirty="0"/>
              <a:t>를 활용한 단어 시각화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TSNE(): t-SNE</a:t>
            </a:r>
            <a:r>
              <a:rPr lang="ko-KR" altLang="en-US" dirty="0"/>
              <a:t>를 지원하는 함수</a:t>
            </a:r>
          </a:p>
          <a:p>
            <a:pPr lvl="2"/>
            <a:r>
              <a:rPr lang="en-US" altLang="ko-KR" dirty="0" err="1"/>
              <a:t>n_components</a:t>
            </a:r>
            <a:r>
              <a:rPr lang="en-US" altLang="ko-KR" dirty="0"/>
              <a:t>: </a:t>
            </a:r>
            <a:r>
              <a:rPr lang="ko-KR" altLang="en-US" dirty="0"/>
              <a:t>데이터를 나타내려는 차원</a:t>
            </a:r>
          </a:p>
          <a:p>
            <a:pPr lvl="2"/>
            <a:r>
              <a:rPr lang="en-US" altLang="ko-KR" dirty="0" err="1"/>
              <a:t>n_iter</a:t>
            </a:r>
            <a:r>
              <a:rPr lang="en-US" altLang="ko-KR" dirty="0"/>
              <a:t>: t-SNE </a:t>
            </a:r>
            <a:r>
              <a:rPr lang="ko-KR" altLang="en-US" dirty="0"/>
              <a:t>실행 횟수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fit_transform</a:t>
            </a:r>
            <a:r>
              <a:rPr lang="en-US" altLang="ko-KR" dirty="0"/>
              <a:t>(): t-SNE</a:t>
            </a:r>
            <a:r>
              <a:rPr lang="ko-KR" altLang="en-US" dirty="0"/>
              <a:t>를 실행한 결과를 반환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FA9815-656A-47D9-8514-F13E07770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0AF677A-F18A-4209-9AD7-5D96201EC70B}"/>
              </a:ext>
            </a:extLst>
          </p:cNvPr>
          <p:cNvSpPr/>
          <p:nvPr/>
        </p:nvSpPr>
        <p:spPr>
          <a:xfrm>
            <a:off x="890644" y="2084010"/>
            <a:ext cx="7362713" cy="919401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tsne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TSNE(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n_components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</a:t>
            </a:r>
            <a:r>
              <a:rPr lang="ko-KR" altLang="ko-KR" sz="16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2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, 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n_iter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</a:t>
            </a:r>
            <a:r>
              <a:rPr lang="ko-KR" altLang="ko-KR" sz="16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10000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data_array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doc_tfidf.toarray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()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Z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tsne.fit_transform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data_array.T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 </a:t>
            </a:r>
            <a:r>
              <a:rPr lang="ko-KR" altLang="ko-KR" sz="16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# 단어 기준으로 </a:t>
            </a:r>
            <a:r>
              <a:rPr lang="ko-KR" altLang="ko-KR" sz="16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</a:t>
            </a:r>
            <a:r>
              <a:rPr lang="ko-KR" altLang="ko-KR" sz="16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-SNE 적용</a:t>
            </a:r>
            <a:endParaRPr lang="ko-KR" altLang="ko-KR" sz="16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352156A-8E9A-4B37-BB07-C2E682447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180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795338"/>
            <a:ext cx="7772400" cy="1458912"/>
          </a:xfrm>
        </p:spPr>
        <p:txBody>
          <a:bodyPr anchor="ctr" anchorCtr="0">
            <a:normAutofit/>
          </a:bodyPr>
          <a:lstStyle/>
          <a:p>
            <a:r>
              <a:rPr lang="ko-KR" altLang="en-US" sz="3600" dirty="0">
                <a:solidFill>
                  <a:schemeClr val="accent4"/>
                </a:solidFill>
              </a:rPr>
              <a:t>데이터 시각화</a:t>
            </a:r>
          </a:p>
        </p:txBody>
      </p:sp>
    </p:spTree>
    <p:extLst>
      <p:ext uri="{BB962C8B-B14F-4D97-AF65-F5344CB8AC3E}">
        <p14:creationId xmlns:p14="http://schemas.microsoft.com/office/powerpoint/2010/main" val="24644622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BED992-5CCB-49FC-BE95-51FC725D7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t-SNE:</a:t>
            </a:r>
            <a:r>
              <a:rPr lang="ko-KR" altLang="en-US" dirty="0"/>
              <a:t> 유사 단어 시각화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DDEECA-B44A-4923-8809-833BC9BE8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FA8618-3E18-4CC9-A6A9-039EC70AA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8" y="1187902"/>
            <a:ext cx="5856840" cy="5504997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AFED62D4-AF76-4BED-83D3-C3D73CCAFD36}"/>
              </a:ext>
            </a:extLst>
          </p:cNvPr>
          <p:cNvSpPr/>
          <p:nvPr/>
        </p:nvSpPr>
        <p:spPr>
          <a:xfrm>
            <a:off x="6428658" y="4523371"/>
            <a:ext cx="824753" cy="824753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92ED9B9-857B-4483-8B33-102A0EC24D38}"/>
              </a:ext>
            </a:extLst>
          </p:cNvPr>
          <p:cNvSpPr/>
          <p:nvPr/>
        </p:nvSpPr>
        <p:spPr>
          <a:xfrm>
            <a:off x="6216493" y="3614948"/>
            <a:ext cx="824753" cy="824753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C9677A7-4922-4D22-A8A7-F9695E37483D}"/>
              </a:ext>
            </a:extLst>
          </p:cNvPr>
          <p:cNvSpPr/>
          <p:nvPr/>
        </p:nvSpPr>
        <p:spPr>
          <a:xfrm>
            <a:off x="4055999" y="1365405"/>
            <a:ext cx="1637554" cy="1460649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54E821D-E604-4F02-B8DB-20BD8716D8B0}"/>
              </a:ext>
            </a:extLst>
          </p:cNvPr>
          <p:cNvSpPr/>
          <p:nvPr/>
        </p:nvSpPr>
        <p:spPr>
          <a:xfrm>
            <a:off x="2141993" y="4965631"/>
            <a:ext cx="1317894" cy="1033929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6704F71-A689-4720-87F6-677BBE4F6773}"/>
              </a:ext>
            </a:extLst>
          </p:cNvPr>
          <p:cNvSpPr/>
          <p:nvPr/>
        </p:nvSpPr>
        <p:spPr>
          <a:xfrm>
            <a:off x="1675683" y="3594896"/>
            <a:ext cx="1256739" cy="1296894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5380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AF0A8A-2451-4D5D-BFA1-77807559E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/>
              <a:t>두 개의 문서에 대해 비교 대조 형태의 </a:t>
            </a:r>
            <a:r>
              <a:rPr lang="en-US" altLang="ko-KR" sz="2800" dirty="0"/>
              <a:t>word cloud </a:t>
            </a:r>
            <a:r>
              <a:rPr lang="ko-KR" altLang="en-US" sz="2800" dirty="0"/>
              <a:t>만들기</a:t>
            </a:r>
            <a:endParaRPr lang="en-US" altLang="ko-KR" sz="2800" dirty="0"/>
          </a:p>
          <a:p>
            <a:pPr lvl="1"/>
            <a:r>
              <a:rPr lang="en-US" altLang="ko-KR" sz="2400" dirty="0"/>
              <a:t>word cloud </a:t>
            </a:r>
            <a:r>
              <a:rPr lang="ko-KR" altLang="en-US" sz="2400" dirty="0"/>
              <a:t>만들기</a:t>
            </a:r>
            <a:r>
              <a:rPr lang="en-US" altLang="ko-KR" sz="2400" dirty="0"/>
              <a:t>: </a:t>
            </a:r>
            <a:r>
              <a:rPr lang="en-US" altLang="ko-KR" sz="2400" dirty="0">
                <a:hlinkClick r:id="rId2"/>
              </a:rPr>
              <a:t>https://www.wordclouds.com/</a:t>
            </a:r>
            <a:endParaRPr lang="en-US" altLang="ko-KR" sz="2400" dirty="0"/>
          </a:p>
          <a:p>
            <a:pPr lvl="1"/>
            <a:r>
              <a:rPr lang="en-US" altLang="ko" dirty="0">
                <a:hlinkClick r:id="rId3"/>
              </a:rPr>
              <a:t>https://ko.wikisource.org/wiki/</a:t>
            </a:r>
            <a:r>
              <a:rPr lang="ko-KR" altLang="en-US" dirty="0">
                <a:hlinkClick r:id="rId3"/>
              </a:rPr>
              <a:t>제</a:t>
            </a:r>
            <a:r>
              <a:rPr lang="en-US" altLang="ko-KR" dirty="0">
                <a:hlinkClick r:id="rId3"/>
              </a:rPr>
              <a:t>18</a:t>
            </a:r>
            <a:r>
              <a:rPr lang="ko-KR" altLang="en-US" dirty="0">
                <a:hlinkClick r:id="rId3"/>
              </a:rPr>
              <a:t>대</a:t>
            </a:r>
            <a:r>
              <a:rPr lang="en-US" altLang="ko-KR" dirty="0">
                <a:hlinkClick r:id="rId3"/>
              </a:rPr>
              <a:t>_</a:t>
            </a:r>
            <a:r>
              <a:rPr lang="ko-KR" altLang="en-US" dirty="0">
                <a:hlinkClick r:id="rId3"/>
              </a:rPr>
              <a:t>대한민국</a:t>
            </a:r>
            <a:r>
              <a:rPr lang="en-US" altLang="ko-KR" dirty="0">
                <a:hlinkClick r:id="rId3"/>
              </a:rPr>
              <a:t>_</a:t>
            </a:r>
            <a:r>
              <a:rPr lang="ko-KR" altLang="en-US" dirty="0">
                <a:hlinkClick r:id="rId3"/>
              </a:rPr>
              <a:t>대통령</a:t>
            </a:r>
            <a:r>
              <a:rPr lang="en-US" altLang="ko-KR" dirty="0">
                <a:hlinkClick r:id="rId3"/>
              </a:rPr>
              <a:t>_</a:t>
            </a:r>
            <a:r>
              <a:rPr lang="ko-KR" altLang="en-US" dirty="0">
                <a:hlinkClick r:id="rId3"/>
              </a:rPr>
              <a:t>취임사</a:t>
            </a:r>
            <a:endParaRPr lang="en-US" altLang="ko-KR" dirty="0"/>
          </a:p>
          <a:p>
            <a:pPr lvl="1"/>
            <a:r>
              <a:rPr lang="en-US" altLang="ko" dirty="0">
                <a:hlinkClick r:id="rId3"/>
              </a:rPr>
              <a:t>https://ko.wikisource.org/wiki/</a:t>
            </a:r>
            <a:r>
              <a:rPr lang="ko-KR" altLang="en-US" dirty="0">
                <a:hlinkClick r:id="rId3"/>
              </a:rPr>
              <a:t>제</a:t>
            </a:r>
            <a:r>
              <a:rPr lang="en-US" altLang="ko-KR" dirty="0">
                <a:hlinkClick r:id="rId3"/>
              </a:rPr>
              <a:t>19</a:t>
            </a:r>
            <a:r>
              <a:rPr lang="ko-KR" altLang="en-US" dirty="0">
                <a:hlinkClick r:id="rId3"/>
              </a:rPr>
              <a:t>대</a:t>
            </a:r>
            <a:r>
              <a:rPr lang="en-US" altLang="ko-KR" dirty="0">
                <a:hlinkClick r:id="rId3"/>
              </a:rPr>
              <a:t>_</a:t>
            </a:r>
            <a:r>
              <a:rPr lang="ko-KR" altLang="en-US" dirty="0">
                <a:hlinkClick r:id="rId3"/>
              </a:rPr>
              <a:t>대한민국</a:t>
            </a:r>
            <a:r>
              <a:rPr lang="en-US" altLang="ko-KR" dirty="0">
                <a:hlinkClick r:id="rId3"/>
              </a:rPr>
              <a:t>_</a:t>
            </a:r>
            <a:r>
              <a:rPr lang="ko-KR" altLang="en-US" dirty="0">
                <a:hlinkClick r:id="rId3"/>
              </a:rPr>
              <a:t>대통령</a:t>
            </a:r>
            <a:r>
              <a:rPr lang="en-US" altLang="ko-KR" dirty="0">
                <a:hlinkClick r:id="rId3"/>
              </a:rPr>
              <a:t>_</a:t>
            </a:r>
            <a:r>
              <a:rPr lang="ko-KR" altLang="en-US" dirty="0">
                <a:hlinkClick r:id="rId3"/>
              </a:rPr>
              <a:t>취임사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sz="2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035056-E38F-4568-B936-6969EA4FC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41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9DE22C-A7CD-45BC-A43E-C6E5CC019722}"/>
              </a:ext>
            </a:extLst>
          </p:cNvPr>
          <p:cNvGrpSpPr/>
          <p:nvPr/>
        </p:nvGrpSpPr>
        <p:grpSpPr>
          <a:xfrm>
            <a:off x="1131967" y="3545147"/>
            <a:ext cx="6526133" cy="3147752"/>
            <a:chOff x="93742" y="2449601"/>
            <a:chExt cx="8956516" cy="4320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C8D12AA-1801-4C0D-BD67-6926066D31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8735" r="8020"/>
            <a:stretch/>
          </p:blipFill>
          <p:spPr>
            <a:xfrm>
              <a:off x="93742" y="2449601"/>
              <a:ext cx="4794867" cy="4320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63393FC-C2E4-4F19-839E-32840540D9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8198" t="8481" r="17756" b="8454"/>
            <a:stretch/>
          </p:blipFill>
          <p:spPr>
            <a:xfrm>
              <a:off x="4688811" y="2527133"/>
              <a:ext cx="4361447" cy="4242468"/>
            </a:xfrm>
            <a:prstGeom prst="rect">
              <a:avLst/>
            </a:prstGeom>
          </p:spPr>
        </p:pic>
        <p:pic>
          <p:nvPicPr>
            <p:cNvPr id="7" name="Picture 10" descr="이미지 검색결과">
              <a:extLst>
                <a:ext uri="{FF2B5EF4-FFF2-40B4-BE49-F238E27FC236}">
                  <a16:creationId xmlns:a16="http://schemas.microsoft.com/office/drawing/2014/main" id="{E05867EE-C60E-4791-8399-FF3C75D6B0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19" r="15219"/>
            <a:stretch/>
          </p:blipFill>
          <p:spPr bwMode="auto">
            <a:xfrm>
              <a:off x="4774415" y="5246693"/>
              <a:ext cx="1088424" cy="1446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2" descr="이미지 검색결과">
              <a:extLst>
                <a:ext uri="{FF2B5EF4-FFF2-40B4-BE49-F238E27FC236}">
                  <a16:creationId xmlns:a16="http://schemas.microsoft.com/office/drawing/2014/main" id="{72B2A26B-FDCE-490E-9AAE-EE33EE0BBB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8"/>
            <a:stretch/>
          </p:blipFill>
          <p:spPr bwMode="auto">
            <a:xfrm>
              <a:off x="3535458" y="5246693"/>
              <a:ext cx="1088424" cy="1446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제목 1">
            <a:extLst>
              <a:ext uri="{FF2B5EF4-FFF2-40B4-BE49-F238E27FC236}">
                <a16:creationId xmlns:a16="http://schemas.microsoft.com/office/drawing/2014/main" id="{0098C828-98A2-4BAF-A16E-7833709A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2: </a:t>
            </a:r>
            <a:r>
              <a:rPr lang="ko-KR" altLang="en-US" dirty="0"/>
              <a:t>이슈 분석</a:t>
            </a:r>
          </a:p>
        </p:txBody>
      </p:sp>
    </p:spTree>
    <p:extLst>
      <p:ext uri="{BB962C8B-B14F-4D97-AF65-F5344CB8AC3E}">
        <p14:creationId xmlns:p14="http://schemas.microsoft.com/office/powerpoint/2010/main" val="24898017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AF0A8A-2451-4D5D-BFA1-77807559E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2017</a:t>
            </a:r>
            <a:r>
              <a:rPr lang="ko-KR" altLang="en-US" sz="2800" dirty="0"/>
              <a:t>년 </a:t>
            </a:r>
            <a:r>
              <a:rPr lang="en-US" altLang="ko-KR" sz="2800" dirty="0"/>
              <a:t>11</a:t>
            </a:r>
            <a:r>
              <a:rPr lang="ko-KR" altLang="en-US" sz="2800" dirty="0"/>
              <a:t>월 뉴스 토픽 데이터를 이용하여 </a:t>
            </a:r>
            <a:r>
              <a:rPr lang="en-US" altLang="ko-KR" sz="2800" dirty="0" err="1"/>
              <a:t>tf-idf</a:t>
            </a:r>
            <a:r>
              <a:rPr lang="ko-KR" altLang="en-US" sz="2800" dirty="0"/>
              <a:t>를 적용하지 않았을 때의 </a:t>
            </a:r>
            <a:r>
              <a:rPr lang="en-US" altLang="ko-KR" sz="2800" dirty="0"/>
              <a:t>word cloud</a:t>
            </a:r>
            <a:r>
              <a:rPr lang="ko-KR" altLang="en-US" sz="2800" dirty="0"/>
              <a:t>와 </a:t>
            </a:r>
            <a:r>
              <a:rPr lang="en-US" altLang="ko-KR" sz="2800" dirty="0" err="1"/>
              <a:t>tf-dif</a:t>
            </a:r>
            <a:r>
              <a:rPr lang="ko-KR" altLang="en-US" sz="2800" dirty="0"/>
              <a:t>를 적용하여 문서 별 </a:t>
            </a:r>
            <a:r>
              <a:rPr lang="en-US" altLang="ko-KR" sz="2800" dirty="0"/>
              <a:t>Top 20</a:t>
            </a:r>
            <a:r>
              <a:rPr lang="ko-KR" altLang="en-US" sz="2800" dirty="0"/>
              <a:t>개의 키워드를 추출하였을 때의 </a:t>
            </a:r>
            <a:r>
              <a:rPr lang="en-US" altLang="ko-KR" sz="2800" dirty="0"/>
              <a:t>word cloud</a:t>
            </a:r>
            <a:r>
              <a:rPr lang="ko-KR" altLang="en-US" sz="2800" dirty="0"/>
              <a:t>를 비교</a:t>
            </a:r>
            <a:endParaRPr lang="en-US" altLang="ko-KR" dirty="0"/>
          </a:p>
          <a:p>
            <a:pPr lvl="1"/>
            <a:endParaRPr lang="ko-KR" altLang="en-US" sz="2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035056-E38F-4568-B936-6969EA4FC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C8DC825D-BFAA-4EF2-8218-804A9CF3E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101"/>
            <a:ext cx="7886700" cy="920749"/>
          </a:xfrm>
        </p:spPr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2: </a:t>
            </a:r>
            <a:r>
              <a:rPr lang="ko-KR" altLang="en-US" dirty="0"/>
              <a:t>이슈 분석</a:t>
            </a:r>
          </a:p>
        </p:txBody>
      </p:sp>
    </p:spTree>
    <p:extLst>
      <p:ext uri="{BB962C8B-B14F-4D97-AF65-F5344CB8AC3E}">
        <p14:creationId xmlns:p14="http://schemas.microsoft.com/office/powerpoint/2010/main" val="3631992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795338"/>
            <a:ext cx="7772400" cy="1458912"/>
          </a:xfrm>
        </p:spPr>
        <p:txBody>
          <a:bodyPr anchor="ctr" anchorCtr="0">
            <a:normAutofit/>
          </a:bodyPr>
          <a:lstStyle/>
          <a:p>
            <a:r>
              <a:rPr lang="ko-KR" altLang="en-US" sz="3600" dirty="0">
                <a:solidFill>
                  <a:schemeClr val="accent4"/>
                </a:solidFill>
              </a:rPr>
              <a:t>문서 데이터 유사도 분석</a:t>
            </a:r>
          </a:p>
        </p:txBody>
      </p:sp>
    </p:spTree>
    <p:extLst>
      <p:ext uri="{BB962C8B-B14F-4D97-AF65-F5344CB8AC3E}">
        <p14:creationId xmlns:p14="http://schemas.microsoft.com/office/powerpoint/2010/main" val="136324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10960-8D78-43B9-85F6-928A52653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정보 검색 과정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14947E-82E8-447D-BD9E-A29500BD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44</a:t>
            </a:fld>
            <a:endParaRPr lang="ko-KR" altLang="en-US"/>
          </a:p>
        </p:txBody>
      </p:sp>
      <p:pic>
        <p:nvPicPr>
          <p:cNvPr id="4098" name="Picture 2" descr="database iconì ëí ì´ë¯¸ì§ ê²ìê²°ê³¼">
            <a:extLst>
              <a:ext uri="{FF2B5EF4-FFF2-40B4-BE49-F238E27FC236}">
                <a16:creationId xmlns:a16="http://schemas.microsoft.com/office/drawing/2014/main" id="{72E1D799-DAB5-4C98-BD67-9FA5A9156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889" y="4971902"/>
            <a:ext cx="1724118" cy="126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query document search iconì ëí ì´ë¯¸ì§ ê²ìê²°ê³¼">
            <a:extLst>
              <a:ext uri="{FF2B5EF4-FFF2-40B4-BE49-F238E27FC236}">
                <a16:creationId xmlns:a16="http://schemas.microsoft.com/office/drawing/2014/main" id="{244F7CC9-7C59-480F-BC1C-239EC0010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879" y="4489852"/>
            <a:ext cx="712847" cy="712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similar document iconì ëí ì´ë¯¸ì§ ê²ìê²°ê³¼">
            <a:extLst>
              <a:ext uri="{FF2B5EF4-FFF2-40B4-BE49-F238E27FC236}">
                <a16:creationId xmlns:a16="http://schemas.microsoft.com/office/drawing/2014/main" id="{BED67F39-C773-47D3-8761-E2B3C9707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882" y="1344859"/>
            <a:ext cx="780809" cy="78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document iconì ëí ì´ë¯¸ì§ ê²ìê²°ê³¼">
            <a:extLst>
              <a:ext uri="{FF2B5EF4-FFF2-40B4-BE49-F238E27FC236}">
                <a16:creationId xmlns:a16="http://schemas.microsoft.com/office/drawing/2014/main" id="{054AAF8E-77F1-4DB9-B736-E65AE9DF9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703" y="4237468"/>
            <a:ext cx="965231" cy="96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similar document iconì ëí ì´ë¯¸ì§ ê²ìê²°ê³¼">
            <a:extLst>
              <a:ext uri="{FF2B5EF4-FFF2-40B4-BE49-F238E27FC236}">
                <a16:creationId xmlns:a16="http://schemas.microsoft.com/office/drawing/2014/main" id="{78D8D700-C2B8-4EB1-8CD6-60182423C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581" y="1344859"/>
            <a:ext cx="780809" cy="78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similar document iconì ëí ì´ë¯¸ì§ ê²ìê²°ê³¼">
            <a:extLst>
              <a:ext uri="{FF2B5EF4-FFF2-40B4-BE49-F238E27FC236}">
                <a16:creationId xmlns:a16="http://schemas.microsoft.com/office/drawing/2014/main" id="{7ED5EA16-C7A5-4D3A-A70D-4A7A7BFD1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581" y="2318153"/>
            <a:ext cx="780809" cy="78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similar document iconì ëí ì´ë¯¸ì§ ê²ìê²°ê³¼">
            <a:extLst>
              <a:ext uri="{FF2B5EF4-FFF2-40B4-BE49-F238E27FC236}">
                <a16:creationId xmlns:a16="http://schemas.microsoft.com/office/drawing/2014/main" id="{ECE3B86E-DFF4-4C41-9004-C57EF846F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832" y="2318153"/>
            <a:ext cx="780809" cy="78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user iconì ëí ì´ë¯¸ì§ ê²ìê²°ê³¼">
            <a:extLst>
              <a:ext uri="{FF2B5EF4-FFF2-40B4-BE49-F238E27FC236}">
                <a16:creationId xmlns:a16="http://schemas.microsoft.com/office/drawing/2014/main" id="{FCD0A4DD-E915-4884-B2FB-78929F3D9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82590"/>
            <a:ext cx="1278674" cy="122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CCD89D-333A-4549-9A5F-F1BB6AB21377}"/>
              </a:ext>
            </a:extLst>
          </p:cNvPr>
          <p:cNvSpPr/>
          <p:nvPr/>
        </p:nvSpPr>
        <p:spPr>
          <a:xfrm>
            <a:off x="4795364" y="6236212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문서 </a:t>
            </a:r>
            <a:r>
              <a:rPr lang="en-US" altLang="ko-KR" b="1" dirty="0"/>
              <a:t>DB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164D809-A8EF-4450-803F-6F60A9330E8A}"/>
              </a:ext>
            </a:extLst>
          </p:cNvPr>
          <p:cNvSpPr/>
          <p:nvPr/>
        </p:nvSpPr>
        <p:spPr>
          <a:xfrm>
            <a:off x="1341284" y="1520734"/>
            <a:ext cx="10770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/>
              <a:t>질의 </a:t>
            </a:r>
            <a:r>
              <a:rPr lang="en-US" altLang="ko-KR" b="1" dirty="0"/>
              <a:t>(</a:t>
            </a:r>
            <a:r>
              <a:rPr lang="ko-KR" altLang="en-US" b="1" dirty="0"/>
              <a:t>키워드</a:t>
            </a:r>
            <a:r>
              <a:rPr lang="en-US" altLang="ko-KR" b="1" dirty="0"/>
              <a:t>)</a:t>
            </a:r>
            <a:endParaRPr lang="ko-KR" altLang="en-US" dirty="0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58B00D38-1E10-4DC2-BAEF-EC0F2B20587F}"/>
              </a:ext>
            </a:extLst>
          </p:cNvPr>
          <p:cNvCxnSpPr>
            <a:cxnSpLocks/>
          </p:cNvCxnSpPr>
          <p:nvPr/>
        </p:nvCxnSpPr>
        <p:spPr>
          <a:xfrm rot="10800000">
            <a:off x="791737" y="3044342"/>
            <a:ext cx="3572152" cy="269147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2430975-02C8-4591-B566-888521159C82}"/>
              </a:ext>
            </a:extLst>
          </p:cNvPr>
          <p:cNvSpPr/>
          <p:nvPr/>
        </p:nvSpPr>
        <p:spPr>
          <a:xfrm>
            <a:off x="1149979" y="5215399"/>
            <a:ext cx="2685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유사도가 높은 문서 제공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8A0DBFB-DB70-443A-B0B9-AA92F3A7938E}"/>
              </a:ext>
            </a:extLst>
          </p:cNvPr>
          <p:cNvSpPr/>
          <p:nvPr/>
        </p:nvSpPr>
        <p:spPr>
          <a:xfrm>
            <a:off x="5221271" y="4535417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유사도 측정</a:t>
            </a:r>
            <a:endParaRPr lang="ko-KR" altLang="en-US" dirty="0"/>
          </a:p>
        </p:txBody>
      </p:sp>
      <p:sp>
        <p:nvSpPr>
          <p:cNvPr id="50" name="AutoShape 3">
            <a:extLst>
              <a:ext uri="{FF2B5EF4-FFF2-40B4-BE49-F238E27FC236}">
                <a16:creationId xmlns:a16="http://schemas.microsoft.com/office/drawing/2014/main" id="{30ED2A2E-F3B1-4A48-B1BC-4695531CB00C}"/>
              </a:ext>
            </a:extLst>
          </p:cNvPr>
          <p:cNvSpPr>
            <a:spLocks noChangeArrowheads="1"/>
          </p:cNvSpPr>
          <p:nvPr/>
        </p:nvSpPr>
        <p:spPr bwMode="auto">
          <a:xfrm rot="-5394873">
            <a:off x="2425924" y="1631122"/>
            <a:ext cx="1371600" cy="1374601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" wrap="none" anchor="ctr"/>
          <a:lstStyle/>
          <a:p>
            <a:pPr algn="ctr"/>
            <a:r>
              <a:rPr lang="ko-KR" altLang="en-US" b="1" dirty="0">
                <a:solidFill>
                  <a:srgbClr val="C00000"/>
                </a:solidFill>
                <a:latin typeface="Calibri" panose="020F0502020204030204" pitchFamily="34" charset="0"/>
                <a:cs typeface="Arial" pitchFamily="34" charset="0"/>
              </a:rPr>
              <a:t>질의</a:t>
            </a:r>
            <a:r>
              <a:rPr lang="ko-KR" altLang="en-US" sz="1800" b="1" dirty="0">
                <a:solidFill>
                  <a:srgbClr val="C00000"/>
                </a:solidFill>
                <a:latin typeface="Calibri" panose="020F0502020204030204" pitchFamily="34" charset="0"/>
                <a:cs typeface="Arial" pitchFamily="34" charset="0"/>
              </a:rPr>
              <a:t> </a:t>
            </a:r>
            <a:r>
              <a:rPr lang="ko-KR" altLang="en-US" sz="1800" b="1" dirty="0" err="1">
                <a:solidFill>
                  <a:srgbClr val="C00000"/>
                </a:solidFill>
                <a:latin typeface="Calibri" panose="020F0502020204030204" pitchFamily="34" charset="0"/>
                <a:cs typeface="Arial" pitchFamily="34" charset="0"/>
              </a:rPr>
              <a:t>전처리</a:t>
            </a:r>
            <a:endParaRPr lang="en-US" sz="1800" b="1" dirty="0">
              <a:solidFill>
                <a:srgbClr val="C00000"/>
              </a:solidFill>
              <a:latin typeface="Calibri" panose="020F0502020204030204" pitchFamily="34" charset="0"/>
              <a:cs typeface="Arial" pitchFamily="34" charset="0"/>
            </a:endParaRPr>
          </a:p>
        </p:txBody>
      </p:sp>
      <p:sp>
        <p:nvSpPr>
          <p:cNvPr id="51" name="Line 7">
            <a:extLst>
              <a:ext uri="{FF2B5EF4-FFF2-40B4-BE49-F238E27FC236}">
                <a16:creationId xmlns:a16="http://schemas.microsoft.com/office/drawing/2014/main" id="{F3F3CDD3-976C-4A69-8F18-2DBAB9FDCFF5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7417" y="2318153"/>
            <a:ext cx="84077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latin typeface="Calibri" panose="020F0502020204030204" pitchFamily="34" charset="0"/>
              <a:cs typeface="Arial" pitchFamily="34" charset="0"/>
            </a:endParaRPr>
          </a:p>
        </p:txBody>
      </p:sp>
      <p:sp>
        <p:nvSpPr>
          <p:cNvPr id="52" name="AutoShape 4">
            <a:extLst>
              <a:ext uri="{FF2B5EF4-FFF2-40B4-BE49-F238E27FC236}">
                <a16:creationId xmlns:a16="http://schemas.microsoft.com/office/drawing/2014/main" id="{9BD2784F-3240-444A-93B0-61AFE9036391}"/>
              </a:ext>
            </a:extLst>
          </p:cNvPr>
          <p:cNvSpPr>
            <a:spLocks noChangeArrowheads="1"/>
          </p:cNvSpPr>
          <p:nvPr/>
        </p:nvSpPr>
        <p:spPr bwMode="auto">
          <a:xfrm rot="16205127">
            <a:off x="4353914" y="1457151"/>
            <a:ext cx="1371600" cy="1723235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vert" wrap="none" anchor="ctr"/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+mn-ea"/>
                <a:cs typeface="Arial" pitchFamily="34" charset="0"/>
              </a:rPr>
              <a:t>Bag of word</a:t>
            </a:r>
            <a:r>
              <a:rPr lang="ko-KR" altLang="en-US" b="1" dirty="0">
                <a:solidFill>
                  <a:srgbClr val="C00000"/>
                </a:solidFill>
                <a:latin typeface="+mn-ea"/>
                <a:cs typeface="Arial" pitchFamily="34" charset="0"/>
              </a:rPr>
              <a:t>로</a:t>
            </a:r>
            <a:br>
              <a:rPr lang="en-US" altLang="ko-KR" b="1" dirty="0">
                <a:solidFill>
                  <a:srgbClr val="C00000"/>
                </a:solidFill>
                <a:latin typeface="+mn-ea"/>
                <a:cs typeface="Arial" pitchFamily="34" charset="0"/>
              </a:rPr>
            </a:br>
            <a:r>
              <a:rPr lang="ko-KR" altLang="en-US" b="1" dirty="0">
                <a:solidFill>
                  <a:srgbClr val="C00000"/>
                </a:solidFill>
                <a:latin typeface="+mn-ea"/>
                <a:cs typeface="Arial" pitchFamily="34" charset="0"/>
              </a:rPr>
              <a:t>표현</a:t>
            </a:r>
          </a:p>
        </p:txBody>
      </p:sp>
      <p:sp>
        <p:nvSpPr>
          <p:cNvPr id="53" name="Line 7">
            <a:extLst>
              <a:ext uri="{FF2B5EF4-FFF2-40B4-BE49-F238E27FC236}">
                <a16:creationId xmlns:a16="http://schemas.microsoft.com/office/drawing/2014/main" id="{21AF2708-867D-4989-BE61-FDEED3564844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0047" y="2318153"/>
            <a:ext cx="37702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latin typeface="Calibri" panose="020F0502020204030204" pitchFamily="34" charset="0"/>
              <a:cs typeface="Arial" pitchFamily="34" charset="0"/>
            </a:endParaRPr>
          </a:p>
        </p:txBody>
      </p:sp>
      <p:sp>
        <p:nvSpPr>
          <p:cNvPr id="54" name="Line 7">
            <a:extLst>
              <a:ext uri="{FF2B5EF4-FFF2-40B4-BE49-F238E27FC236}">
                <a16:creationId xmlns:a16="http://schemas.microsoft.com/office/drawing/2014/main" id="{D65F2A7C-23C6-496B-9D0B-7DF045FF1DC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65686" y="2910663"/>
            <a:ext cx="0" cy="158265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latin typeface="Calibri" panose="020F0502020204030204" pitchFamily="34" charset="0"/>
              <a:cs typeface="Arial" pitchFamily="34" charset="0"/>
            </a:endParaRPr>
          </a:p>
        </p:txBody>
      </p:sp>
      <p:sp>
        <p:nvSpPr>
          <p:cNvPr id="55" name="AutoShape 3">
            <a:extLst>
              <a:ext uri="{FF2B5EF4-FFF2-40B4-BE49-F238E27FC236}">
                <a16:creationId xmlns:a16="http://schemas.microsoft.com/office/drawing/2014/main" id="{08286D14-F52E-41FE-8F9A-43F22B49D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024" y="3630610"/>
            <a:ext cx="1731305" cy="90742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anchor="ctr"/>
          <a:lstStyle/>
          <a:p>
            <a:pPr algn="ctr"/>
            <a:r>
              <a:rPr lang="ko-KR" altLang="en-US" b="1" dirty="0">
                <a:solidFill>
                  <a:srgbClr val="C00000"/>
                </a:solidFill>
                <a:latin typeface="Calibri" panose="020F0502020204030204" pitchFamily="34" charset="0"/>
                <a:cs typeface="Arial" pitchFamily="34" charset="0"/>
              </a:rPr>
              <a:t>데이터</a:t>
            </a:r>
            <a:endParaRPr lang="en-US" altLang="ko-KR" b="1" dirty="0">
              <a:solidFill>
                <a:srgbClr val="C00000"/>
              </a:solidFill>
              <a:latin typeface="Calibri" panose="020F0502020204030204" pitchFamily="34" charset="0"/>
              <a:cs typeface="Arial" pitchFamily="34" charset="0"/>
            </a:endParaRPr>
          </a:p>
          <a:p>
            <a:pPr algn="ctr"/>
            <a:r>
              <a:rPr lang="ko-KR" altLang="en-US" sz="1800" b="1" dirty="0" err="1">
                <a:solidFill>
                  <a:srgbClr val="C00000"/>
                </a:solidFill>
                <a:latin typeface="Calibri" panose="020F0502020204030204" pitchFamily="34" charset="0"/>
                <a:cs typeface="Arial" pitchFamily="34" charset="0"/>
              </a:rPr>
              <a:t>전처리</a:t>
            </a:r>
            <a:endParaRPr lang="en-US" sz="1800" b="1" dirty="0">
              <a:solidFill>
                <a:srgbClr val="C00000"/>
              </a:solidFill>
              <a:latin typeface="Calibri" panose="020F0502020204030204" pitchFamily="34" charset="0"/>
              <a:cs typeface="Arial" pitchFamily="34" charset="0"/>
            </a:endParaRPr>
          </a:p>
        </p:txBody>
      </p:sp>
      <p:sp>
        <p:nvSpPr>
          <p:cNvPr id="58" name="AutoShape 4">
            <a:extLst>
              <a:ext uri="{FF2B5EF4-FFF2-40B4-BE49-F238E27FC236}">
                <a16:creationId xmlns:a16="http://schemas.microsoft.com/office/drawing/2014/main" id="{3E49385D-CCDC-406E-94F5-70A672023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7765" y="4861757"/>
            <a:ext cx="1731308" cy="90742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anchor="ctr"/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alibri" panose="020F0502020204030204" pitchFamily="34" charset="0"/>
                <a:cs typeface="Arial" pitchFamily="34" charset="0"/>
              </a:rPr>
              <a:t>Bag of word</a:t>
            </a:r>
            <a:r>
              <a:rPr lang="ko-KR" altLang="en-US" b="1" dirty="0">
                <a:solidFill>
                  <a:srgbClr val="C00000"/>
                </a:solidFill>
                <a:latin typeface="Calibri" panose="020F0502020204030204" pitchFamily="34" charset="0"/>
                <a:cs typeface="Arial" pitchFamily="34" charset="0"/>
              </a:rPr>
              <a:t>로</a:t>
            </a:r>
            <a:br>
              <a:rPr lang="en-US" altLang="ko-KR" b="1" dirty="0">
                <a:solidFill>
                  <a:srgbClr val="C00000"/>
                </a:solidFill>
                <a:latin typeface="Calibri" panose="020F0502020204030204" pitchFamily="34" charset="0"/>
                <a:cs typeface="Arial" pitchFamily="34" charset="0"/>
              </a:rPr>
            </a:br>
            <a:r>
              <a:rPr lang="ko-KR" altLang="en-US" b="1" dirty="0">
                <a:solidFill>
                  <a:srgbClr val="C00000"/>
                </a:solidFill>
                <a:latin typeface="Calibri" panose="020F0502020204030204" pitchFamily="34" charset="0"/>
                <a:cs typeface="Arial" pitchFamily="34" charset="0"/>
              </a:rPr>
              <a:t>표현</a:t>
            </a:r>
          </a:p>
        </p:txBody>
      </p:sp>
      <p:sp>
        <p:nvSpPr>
          <p:cNvPr id="59" name="Line 7">
            <a:extLst>
              <a:ext uri="{FF2B5EF4-FFF2-40B4-BE49-F238E27FC236}">
                <a16:creationId xmlns:a16="http://schemas.microsoft.com/office/drawing/2014/main" id="{93E58CC5-3F55-4497-B669-3FEBB8959489}"/>
              </a:ext>
            </a:extLst>
          </p:cNvPr>
          <p:cNvSpPr>
            <a:spLocks noChangeShapeType="1"/>
          </p:cNvSpPr>
          <p:nvPr/>
        </p:nvSpPr>
        <p:spPr bwMode="auto">
          <a:xfrm>
            <a:off x="8051677" y="3124542"/>
            <a:ext cx="0" cy="4894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latin typeface="Calibri" panose="020F0502020204030204" pitchFamily="34" charset="0"/>
              <a:cs typeface="Arial" pitchFamily="34" charset="0"/>
            </a:endParaRPr>
          </a:p>
        </p:txBody>
      </p:sp>
      <p:sp>
        <p:nvSpPr>
          <p:cNvPr id="60" name="Line 7">
            <a:extLst>
              <a:ext uri="{FF2B5EF4-FFF2-40B4-BE49-F238E27FC236}">
                <a16:creationId xmlns:a16="http://schemas.microsoft.com/office/drawing/2014/main" id="{362914A0-2A28-4FA1-A4C1-A8EBB419FC68}"/>
              </a:ext>
            </a:extLst>
          </p:cNvPr>
          <p:cNvSpPr>
            <a:spLocks noChangeShapeType="1"/>
          </p:cNvSpPr>
          <p:nvPr/>
        </p:nvSpPr>
        <p:spPr bwMode="auto">
          <a:xfrm>
            <a:off x="8051677" y="4556526"/>
            <a:ext cx="0" cy="28974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latin typeface="Calibri" panose="020F0502020204030204" pitchFamily="34" charset="0"/>
              <a:cs typeface="Arial" pitchFamily="34" charset="0"/>
            </a:endParaRPr>
          </a:p>
        </p:txBody>
      </p:sp>
      <p:sp>
        <p:nvSpPr>
          <p:cNvPr id="32" name="Line 7">
            <a:extLst>
              <a:ext uri="{FF2B5EF4-FFF2-40B4-BE49-F238E27FC236}">
                <a16:creationId xmlns:a16="http://schemas.microsoft.com/office/drawing/2014/main" id="{F4026D3A-988B-4B82-9757-061E32C2269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015789" y="5360068"/>
            <a:ext cx="13294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latin typeface="Calibri" panose="020F050202020403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5203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9739F0-BDD4-4B0B-828F-0061E07BE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819DA4A-2001-48AB-8C54-2336F9ECC8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정규화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비정형 데이터를 정형 데이터로 변환</a:t>
                </a:r>
                <a:endParaRPr lang="en-US" altLang="ko-KR" dirty="0"/>
              </a:p>
              <a:p>
                <a:pPr lvl="1"/>
                <a:r>
                  <a:rPr lang="ko-KR" altLang="en-US" dirty="0" err="1"/>
                  <a:t>데ㅔ이터를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전처리ㅎㅏ는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예시입ㄴ다</a:t>
                </a:r>
                <a:r>
                  <a:rPr lang="en-US" altLang="ko-KR" dirty="0"/>
                  <a:t>.</a:t>
                </a:r>
              </a:p>
              <a:p>
                <a:pPr marL="457200" lvl="1" indent="0">
                  <a:buNone/>
                </a:pPr>
                <a:r>
                  <a:rPr lang="en-US" altLang="ko-KR" dirty="0">
                    <a:solidFill>
                      <a:srgbClr val="000000"/>
                    </a:solidFill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데이터를 </a:t>
                </a:r>
                <a:r>
                  <a:rPr lang="ko-KR" altLang="en-US" dirty="0" err="1"/>
                  <a:t>전처리하는</a:t>
                </a:r>
                <a:r>
                  <a:rPr lang="ko-KR" altLang="en-US" dirty="0"/>
                  <a:t> 예시입니다</a:t>
                </a:r>
                <a:r>
                  <a:rPr lang="en-US" altLang="ko-KR" dirty="0"/>
                  <a:t>.</a:t>
                </a:r>
              </a:p>
              <a:p>
                <a:pPr lvl="1"/>
                <a:endParaRPr lang="en-US" altLang="ko-KR" dirty="0"/>
              </a:p>
              <a:p>
                <a:r>
                  <a:rPr lang="ko-KR" altLang="en-US" dirty="0"/>
                  <a:t>토큰화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문장을 쪼개어 토큰을 만듦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데이터를 </a:t>
                </a:r>
                <a:r>
                  <a:rPr lang="ko-KR" altLang="en-US" dirty="0" err="1"/>
                  <a:t>전처리하는</a:t>
                </a:r>
                <a:r>
                  <a:rPr lang="ko-KR" altLang="en-US" dirty="0"/>
                  <a:t> 예시입니다</a:t>
                </a:r>
                <a:r>
                  <a:rPr lang="en-US" altLang="ko-KR" dirty="0"/>
                  <a:t>.</a:t>
                </a:r>
              </a:p>
              <a:p>
                <a:pPr marL="457200" lvl="1" indent="0">
                  <a:buNone/>
                </a:pPr>
                <a:r>
                  <a:rPr lang="en-US" altLang="ko-KR" dirty="0">
                    <a:solidFill>
                      <a:srgbClr val="000000"/>
                    </a:solidFill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ko-KR" altLang="en-US" dirty="0"/>
                  <a:t>데이터 </a:t>
                </a:r>
                <a:r>
                  <a:rPr lang="en-US" altLang="ko-KR" dirty="0"/>
                  <a:t>/ </a:t>
                </a:r>
                <a:r>
                  <a:rPr lang="ko-KR" altLang="en-US" dirty="0"/>
                  <a:t>를 </a:t>
                </a:r>
                <a:r>
                  <a:rPr lang="en-US" altLang="ko-KR" dirty="0"/>
                  <a:t>/ </a:t>
                </a:r>
                <a:r>
                  <a:rPr lang="ko-KR" altLang="en-US" dirty="0" err="1"/>
                  <a:t>전처리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/ </a:t>
                </a:r>
                <a:r>
                  <a:rPr lang="ko-KR" altLang="en-US" dirty="0"/>
                  <a:t>하는 </a:t>
                </a:r>
                <a:r>
                  <a:rPr lang="en-US" altLang="ko-KR" dirty="0"/>
                  <a:t>/ </a:t>
                </a:r>
                <a:r>
                  <a:rPr lang="ko-KR" altLang="en-US" dirty="0"/>
                  <a:t>예시 </a:t>
                </a:r>
                <a:r>
                  <a:rPr lang="en-US" altLang="ko-KR" dirty="0"/>
                  <a:t>/ </a:t>
                </a:r>
                <a:r>
                  <a:rPr lang="ko-KR" altLang="en-US" dirty="0"/>
                  <a:t>입니다</a:t>
                </a:r>
                <a:r>
                  <a:rPr lang="en-US" altLang="ko-KR" dirty="0"/>
                  <a:t>.</a:t>
                </a:r>
              </a:p>
              <a:p>
                <a:pPr marL="457200" lvl="1" indent="0">
                  <a:buNone/>
                </a:pPr>
                <a:endParaRPr lang="en-US" altLang="ko-KR" dirty="0"/>
              </a:p>
              <a:p>
                <a:r>
                  <a:rPr lang="ko-KR" altLang="en-US" dirty="0"/>
                  <a:t>어근화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토큰을 형태소 분석하여 어근을 분석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데이터 </a:t>
                </a:r>
                <a:r>
                  <a:rPr lang="en-US" altLang="ko-KR" dirty="0"/>
                  <a:t>/ </a:t>
                </a:r>
                <a:r>
                  <a:rPr lang="ko-KR" altLang="en-US" dirty="0"/>
                  <a:t>를 </a:t>
                </a:r>
                <a:r>
                  <a:rPr lang="en-US" altLang="ko-KR" dirty="0"/>
                  <a:t>/ </a:t>
                </a:r>
                <a:r>
                  <a:rPr lang="ko-KR" altLang="en-US" dirty="0" err="1"/>
                  <a:t>전처리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/ </a:t>
                </a:r>
                <a:r>
                  <a:rPr lang="ko-KR" altLang="en-US" dirty="0"/>
                  <a:t>하는 </a:t>
                </a:r>
                <a:r>
                  <a:rPr lang="en-US" altLang="ko-KR" dirty="0"/>
                  <a:t>/ </a:t>
                </a:r>
                <a:r>
                  <a:rPr lang="ko-KR" altLang="en-US" dirty="0"/>
                  <a:t>예시 </a:t>
                </a:r>
                <a:r>
                  <a:rPr lang="en-US" altLang="ko-KR" dirty="0"/>
                  <a:t>/ </a:t>
                </a:r>
                <a:r>
                  <a:rPr lang="ko-KR" altLang="en-US" dirty="0"/>
                  <a:t>입니다</a:t>
                </a:r>
                <a:r>
                  <a:rPr lang="en-US" altLang="ko-KR" dirty="0"/>
                  <a:t>.</a:t>
                </a:r>
              </a:p>
              <a:p>
                <a:pPr marL="457200" lvl="1" indent="0">
                  <a:buNone/>
                </a:pPr>
                <a:r>
                  <a:rPr lang="en-US" altLang="ko-KR" dirty="0">
                    <a:solidFill>
                      <a:srgbClr val="000000"/>
                    </a:solidFill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ko-KR" altLang="en-US" dirty="0"/>
                  <a:t>데이터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명사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/ </a:t>
                </a:r>
                <a:r>
                  <a:rPr lang="ko-KR" altLang="en-US" dirty="0"/>
                  <a:t>를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조사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/ </a:t>
                </a:r>
                <a:r>
                  <a:rPr lang="ko-KR" altLang="en-US" dirty="0" err="1"/>
                  <a:t>전처리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명사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/ </a:t>
                </a:r>
                <a:r>
                  <a:rPr lang="ko-KR" altLang="en-US" dirty="0"/>
                  <a:t>하는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동사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/</a:t>
                </a:r>
                <a:br>
                  <a:rPr lang="en-US" altLang="ko-KR" dirty="0"/>
                </a:br>
                <a:r>
                  <a:rPr lang="en-US" altLang="ko-KR" dirty="0"/>
                  <a:t>          </a:t>
                </a:r>
                <a:r>
                  <a:rPr lang="ko-KR" altLang="en-US" dirty="0"/>
                  <a:t>예시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명사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/ </a:t>
                </a:r>
                <a:r>
                  <a:rPr lang="ko-KR" altLang="en-US" dirty="0"/>
                  <a:t>입니다</a:t>
                </a:r>
                <a:r>
                  <a:rPr lang="en-US" altLang="ko-KR" dirty="0"/>
                  <a:t>.(</a:t>
                </a:r>
                <a:r>
                  <a:rPr lang="ko-KR" altLang="en-US" dirty="0"/>
                  <a:t>조사</a:t>
                </a:r>
                <a:r>
                  <a:rPr lang="en-US" altLang="ko-KR" dirty="0"/>
                  <a:t>)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819DA4A-2001-48AB-8C54-2336F9ECC8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41" t="-19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B6F4D6-0886-4AAE-9E1E-031D70287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7146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9739F0-BDD4-4B0B-828F-0061E07BE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819DA4A-2001-48AB-8C54-2336F9ECC8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어구 추출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형태소 분석을 토대로 어구를 추출함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데이터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명사</a:t>
                </a:r>
                <a:r>
                  <a:rPr lang="en-US" altLang="ko-KR" dirty="0"/>
                  <a:t>) / </a:t>
                </a:r>
                <a:r>
                  <a:rPr lang="ko-KR" altLang="en-US" dirty="0"/>
                  <a:t>를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조사</a:t>
                </a:r>
                <a:r>
                  <a:rPr lang="en-US" altLang="ko-KR" dirty="0"/>
                  <a:t>) / </a:t>
                </a:r>
                <a:r>
                  <a:rPr lang="ko-KR" altLang="en-US" dirty="0" err="1"/>
                  <a:t>전처리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명사</a:t>
                </a:r>
                <a:r>
                  <a:rPr lang="en-US" altLang="ko-KR" dirty="0"/>
                  <a:t>) / </a:t>
                </a:r>
                <a:r>
                  <a:rPr lang="ko-KR" altLang="en-US" dirty="0"/>
                  <a:t>하는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동사</a:t>
                </a:r>
                <a:r>
                  <a:rPr lang="en-US" altLang="ko-KR" dirty="0"/>
                  <a:t>) /</a:t>
                </a:r>
                <a:br>
                  <a:rPr lang="en-US" altLang="ko-KR" dirty="0"/>
                </a:br>
                <a:r>
                  <a:rPr lang="en-US" altLang="ko-KR" dirty="0"/>
                  <a:t>       </a:t>
                </a:r>
                <a:r>
                  <a:rPr lang="ko-KR" altLang="en-US" dirty="0"/>
                  <a:t>예시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명사</a:t>
                </a:r>
                <a:r>
                  <a:rPr lang="en-US" altLang="ko-KR" dirty="0"/>
                  <a:t>) / </a:t>
                </a:r>
                <a:r>
                  <a:rPr lang="ko-KR" altLang="en-US" dirty="0"/>
                  <a:t>입니다</a:t>
                </a:r>
                <a:r>
                  <a:rPr lang="en-US" altLang="ko-KR" dirty="0"/>
                  <a:t>.(</a:t>
                </a:r>
                <a:r>
                  <a:rPr lang="ko-KR" altLang="en-US" dirty="0"/>
                  <a:t>조사</a:t>
                </a:r>
                <a:r>
                  <a:rPr lang="en-US" altLang="ko-KR" dirty="0"/>
                  <a:t>)</a:t>
                </a:r>
              </a:p>
              <a:p>
                <a:pPr marL="457200" lvl="1" indent="0">
                  <a:buNone/>
                </a:pPr>
                <a:r>
                  <a:rPr lang="en-US" altLang="ko-KR" dirty="0">
                    <a:solidFill>
                      <a:srgbClr val="000000"/>
                    </a:solidFill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데이터</a:t>
                </a:r>
                <a:r>
                  <a:rPr lang="en-US" altLang="ko-KR" dirty="0"/>
                  <a:t>, </a:t>
                </a:r>
                <a:r>
                  <a:rPr lang="ko-KR" altLang="en-US" dirty="0" err="1"/>
                  <a:t>전처리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예시</a:t>
                </a:r>
                <a:endParaRPr lang="en-US" altLang="ko-KR" dirty="0"/>
              </a:p>
              <a:p>
                <a:pPr marL="457200" lvl="1" indent="0">
                  <a:buNone/>
                </a:pPr>
                <a:endParaRPr lang="en-US" altLang="ko-KR" dirty="0"/>
              </a:p>
              <a:p>
                <a:pPr marL="457200" lvl="1" indent="0">
                  <a:buNone/>
                </a:pPr>
                <a:endParaRPr lang="en-US" altLang="ko-KR" dirty="0"/>
              </a:p>
              <a:p>
                <a:r>
                  <a:rPr lang="ko-KR" altLang="en-US" dirty="0" err="1"/>
                  <a:t>불용어</a:t>
                </a:r>
                <a:r>
                  <a:rPr lang="ko-KR" altLang="en-US" dirty="0"/>
                  <a:t> 제거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사용자가 지정한 불용어를 제거함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데이터</a:t>
                </a:r>
                <a:r>
                  <a:rPr lang="en-US" altLang="ko-KR" dirty="0"/>
                  <a:t>, </a:t>
                </a:r>
                <a:r>
                  <a:rPr lang="ko-KR" altLang="en-US" dirty="0" err="1"/>
                  <a:t>전처리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예시 </a:t>
                </a:r>
                <a:r>
                  <a:rPr lang="en-US" altLang="ko-KR" dirty="0"/>
                  <a:t>(‘</a:t>
                </a:r>
                <a:r>
                  <a:rPr lang="ko-KR" altLang="en-US" dirty="0"/>
                  <a:t>데이터</a:t>
                </a:r>
                <a:r>
                  <a:rPr lang="en-US" altLang="ko-KR" dirty="0"/>
                  <a:t>’</a:t>
                </a:r>
                <a:r>
                  <a:rPr lang="ko-KR" altLang="en-US" dirty="0"/>
                  <a:t>를 불용어로 지정한 경우</a:t>
                </a:r>
                <a:r>
                  <a:rPr lang="en-US" altLang="ko-KR" dirty="0"/>
                  <a:t>)</a:t>
                </a:r>
              </a:p>
              <a:p>
                <a:pPr marL="457200" lvl="1" indent="0">
                  <a:buNone/>
                </a:pPr>
                <a:r>
                  <a:rPr lang="en-US" altLang="ko-KR" dirty="0">
                    <a:solidFill>
                      <a:srgbClr val="000000"/>
                    </a:solidFill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ko-KR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전처리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예시</a:t>
                </a:r>
                <a:endParaRPr lang="en-US" altLang="ko-KR" dirty="0"/>
              </a:p>
              <a:p>
                <a:pPr marL="457200" lvl="1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819DA4A-2001-48AB-8C54-2336F9ECC8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41" t="-19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B6F4D6-0886-4AAE-9E1E-031D70287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9824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8993DC-C404-4D63-969E-3540A2C6C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Step 1: Bag of word</a:t>
            </a:r>
            <a:r>
              <a:rPr lang="ko-KR" altLang="en-US" dirty="0"/>
              <a:t>로 문장 표현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4DB112-5265-414F-B652-7E89ED781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개의 문장을 포함한 문서 </a:t>
            </a:r>
            <a:r>
              <a:rPr lang="en-US" altLang="ko-KR" dirty="0"/>
              <a:t>Corpus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문장</a:t>
            </a:r>
            <a:r>
              <a:rPr lang="en-US" altLang="ko-KR" dirty="0"/>
              <a:t>1: </a:t>
            </a:r>
            <a:r>
              <a:rPr lang="ko-KR" altLang="en-US" dirty="0"/>
              <a:t>한국어</a:t>
            </a:r>
            <a:r>
              <a:rPr lang="en-US" altLang="ko-KR" dirty="0"/>
              <a:t>, </a:t>
            </a:r>
            <a:r>
              <a:rPr lang="ko-KR" altLang="en-US" dirty="0"/>
              <a:t>처리</a:t>
            </a:r>
            <a:r>
              <a:rPr lang="en-US" altLang="ko-KR" dirty="0"/>
              <a:t>, </a:t>
            </a:r>
            <a:r>
              <a:rPr lang="ko-KR" altLang="en-US" dirty="0"/>
              <a:t>예시</a:t>
            </a:r>
            <a:endParaRPr lang="en-US" altLang="ko-KR" dirty="0"/>
          </a:p>
          <a:p>
            <a:pPr lvl="1"/>
            <a:endParaRPr lang="en-US" altLang="ko-KR" sz="500" dirty="0"/>
          </a:p>
          <a:p>
            <a:pPr lvl="1"/>
            <a:r>
              <a:rPr lang="ko-KR" altLang="en-US" dirty="0"/>
              <a:t>문장</a:t>
            </a:r>
            <a:r>
              <a:rPr lang="en-US" altLang="ko-KR" dirty="0"/>
              <a:t>2: </a:t>
            </a:r>
            <a:r>
              <a:rPr lang="ko-KR" altLang="en-US" dirty="0"/>
              <a:t>영어</a:t>
            </a:r>
            <a:r>
              <a:rPr lang="en-US" altLang="ko-KR" dirty="0"/>
              <a:t>, </a:t>
            </a:r>
            <a:r>
              <a:rPr lang="ko-KR" altLang="en-US" dirty="0"/>
              <a:t>처리</a:t>
            </a:r>
            <a:r>
              <a:rPr lang="en-US" altLang="ko-KR" dirty="0"/>
              <a:t>, </a:t>
            </a:r>
            <a:r>
              <a:rPr lang="ko-KR" altLang="en-US" dirty="0"/>
              <a:t>예시</a:t>
            </a:r>
            <a:endParaRPr lang="en-US" altLang="ko-KR" dirty="0"/>
          </a:p>
          <a:p>
            <a:pPr lvl="1"/>
            <a:endParaRPr lang="en-US" altLang="ko-KR" sz="500" dirty="0"/>
          </a:p>
          <a:p>
            <a:pPr lvl="1"/>
            <a:r>
              <a:rPr lang="ko-KR" altLang="en-US" dirty="0"/>
              <a:t>문장</a:t>
            </a:r>
            <a:r>
              <a:rPr lang="en-US" altLang="ko-KR" dirty="0"/>
              <a:t>3: </a:t>
            </a:r>
            <a:r>
              <a:rPr lang="ko-KR" altLang="en-US" dirty="0"/>
              <a:t>프랑스어</a:t>
            </a:r>
            <a:r>
              <a:rPr lang="en-US" altLang="ko-KR" dirty="0"/>
              <a:t>, </a:t>
            </a:r>
            <a:r>
              <a:rPr lang="ko-KR" altLang="en-US" dirty="0"/>
              <a:t>처리</a:t>
            </a:r>
            <a:r>
              <a:rPr lang="en-US" altLang="ko-KR" dirty="0"/>
              <a:t>, </a:t>
            </a:r>
            <a:r>
              <a:rPr lang="ko-KR" altLang="en-US" dirty="0"/>
              <a:t>예시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C3E219-66C3-425A-95DC-A76549D12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47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B2E22EE-4A51-40E4-9F45-0E6513F2A4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418549"/>
              </p:ext>
            </p:extLst>
          </p:nvPr>
        </p:nvGraphicFramePr>
        <p:xfrm>
          <a:off x="1477433" y="4024338"/>
          <a:ext cx="6189134" cy="21386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97469">
                  <a:extLst>
                    <a:ext uri="{9D8B030D-6E8A-4147-A177-3AD203B41FA5}">
                      <a16:colId xmlns:a16="http://schemas.microsoft.com/office/drawing/2014/main" val="3471677805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4262384441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381771796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2238131505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2511723098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2644316443"/>
                    </a:ext>
                  </a:extLst>
                </a:gridCol>
              </a:tblGrid>
              <a:tr h="53467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영어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예시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처리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프랑스어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한국어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0712436"/>
                  </a:ext>
                </a:extLst>
              </a:tr>
              <a:tr h="534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문장</a:t>
                      </a:r>
                      <a:r>
                        <a:rPr lang="en-US" altLang="ko-KR" sz="1600" b="0" dirty="0"/>
                        <a:t>1</a:t>
                      </a:r>
                      <a:endParaRPr lang="ko-KR" altLang="en-US" sz="1600" b="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029782"/>
                  </a:ext>
                </a:extLst>
              </a:tr>
              <a:tr h="534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문장</a:t>
                      </a:r>
                      <a:r>
                        <a:rPr lang="en-US" altLang="ko-KR" sz="1600" b="0" dirty="0"/>
                        <a:t>2</a:t>
                      </a:r>
                      <a:endParaRPr lang="ko-KR" altLang="en-US" sz="1600" b="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160524"/>
                  </a:ext>
                </a:extLst>
              </a:tr>
              <a:tr h="534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문장</a:t>
                      </a:r>
                      <a:r>
                        <a:rPr lang="en-US" altLang="ko-KR" sz="1600" b="0" dirty="0"/>
                        <a:t>3</a:t>
                      </a:r>
                      <a:endParaRPr lang="ko-KR" altLang="en-US" sz="1600" b="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673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8177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4D1C88-94A8-4852-B315-2EFA6802B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Step 2: TF-IDF </a:t>
            </a:r>
            <a:r>
              <a:rPr lang="ko-KR" altLang="en-US" dirty="0"/>
              <a:t>적용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446EC6-80CC-49BD-93F5-4D433848B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48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350383B-4C1A-46E5-8889-53AE39F2D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641787"/>
              </p:ext>
            </p:extLst>
          </p:nvPr>
        </p:nvGraphicFramePr>
        <p:xfrm>
          <a:off x="1477433" y="1318895"/>
          <a:ext cx="6189134" cy="21386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97469">
                  <a:extLst>
                    <a:ext uri="{9D8B030D-6E8A-4147-A177-3AD203B41FA5}">
                      <a16:colId xmlns:a16="http://schemas.microsoft.com/office/drawing/2014/main" val="3471677805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4262384441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381771796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2238131505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2511723098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2644316443"/>
                    </a:ext>
                  </a:extLst>
                </a:gridCol>
              </a:tblGrid>
              <a:tr h="53467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영어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예시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처리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프랑스어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한국어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0712436"/>
                  </a:ext>
                </a:extLst>
              </a:tr>
              <a:tr h="534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문장</a:t>
                      </a:r>
                      <a:r>
                        <a:rPr lang="en-US" altLang="ko-KR" sz="1600" b="0" dirty="0"/>
                        <a:t>1</a:t>
                      </a:r>
                      <a:endParaRPr lang="ko-KR" altLang="en-US" sz="1600" b="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029782"/>
                  </a:ext>
                </a:extLst>
              </a:tr>
              <a:tr h="534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문장</a:t>
                      </a:r>
                      <a:r>
                        <a:rPr lang="en-US" altLang="ko-KR" sz="1600" b="0" dirty="0"/>
                        <a:t>2</a:t>
                      </a:r>
                      <a:endParaRPr lang="ko-KR" altLang="en-US" sz="1600" b="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160524"/>
                  </a:ext>
                </a:extLst>
              </a:tr>
              <a:tr h="534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문장</a:t>
                      </a:r>
                      <a:r>
                        <a:rPr lang="en-US" altLang="ko-KR" sz="1600" b="0" dirty="0"/>
                        <a:t>3</a:t>
                      </a:r>
                      <a:endParaRPr lang="ko-KR" altLang="en-US" sz="1600" b="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673269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320B622-6628-41A5-87C7-64C098DD58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508381"/>
              </p:ext>
            </p:extLst>
          </p:nvPr>
        </p:nvGraphicFramePr>
        <p:xfrm>
          <a:off x="1477433" y="4147820"/>
          <a:ext cx="6189134" cy="21386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97469">
                  <a:extLst>
                    <a:ext uri="{9D8B030D-6E8A-4147-A177-3AD203B41FA5}">
                      <a16:colId xmlns:a16="http://schemas.microsoft.com/office/drawing/2014/main" val="3471677805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4262384441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381771796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2238131505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2511723098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2644316443"/>
                    </a:ext>
                  </a:extLst>
                </a:gridCol>
              </a:tblGrid>
              <a:tr h="53467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영어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예시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처리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프랑스어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한국어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0712436"/>
                  </a:ext>
                </a:extLst>
              </a:tr>
              <a:tr h="534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문장</a:t>
                      </a:r>
                      <a:r>
                        <a:rPr lang="en-US" altLang="ko-KR" sz="1600" b="0" dirty="0"/>
                        <a:t>1</a:t>
                      </a:r>
                      <a:endParaRPr lang="ko-KR" altLang="en-US" sz="1600" b="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0.76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029782"/>
                  </a:ext>
                </a:extLst>
              </a:tr>
              <a:tr h="534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문장</a:t>
                      </a:r>
                      <a:r>
                        <a:rPr lang="en-US" altLang="ko-KR" sz="1600" b="0" dirty="0"/>
                        <a:t>2</a:t>
                      </a:r>
                      <a:endParaRPr lang="ko-KR" altLang="en-US" sz="1600" b="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0.76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160524"/>
                  </a:ext>
                </a:extLst>
              </a:tr>
              <a:tr h="534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문장</a:t>
                      </a:r>
                      <a:r>
                        <a:rPr lang="en-US" altLang="ko-KR" sz="1600" b="0" dirty="0"/>
                        <a:t>3</a:t>
                      </a:r>
                      <a:endParaRPr lang="ko-KR" altLang="en-US" sz="1600" b="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0.76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673269"/>
                  </a:ext>
                </a:extLst>
              </a:tr>
            </a:tbl>
          </a:graphicData>
        </a:graphic>
      </p:graphicFrame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E8F5883-524E-4394-8A6B-34CA0A9F8930}"/>
              </a:ext>
            </a:extLst>
          </p:cNvPr>
          <p:cNvSpPr/>
          <p:nvPr/>
        </p:nvSpPr>
        <p:spPr>
          <a:xfrm rot="5400000">
            <a:off x="4524177" y="3531236"/>
            <a:ext cx="467120" cy="54292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91E16AE-6B8A-4680-85D8-5CF34C2EE64D}"/>
              </a:ext>
            </a:extLst>
          </p:cNvPr>
          <p:cNvSpPr/>
          <p:nvPr/>
        </p:nvSpPr>
        <p:spPr>
          <a:xfrm>
            <a:off x="5114925" y="3584813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TF-IDF</a:t>
            </a:r>
            <a:r>
              <a:rPr lang="ko-KR" altLang="en-US" dirty="0"/>
              <a:t>적용</a:t>
            </a:r>
          </a:p>
        </p:txBody>
      </p:sp>
    </p:spTree>
    <p:extLst>
      <p:ext uri="{BB962C8B-B14F-4D97-AF65-F5344CB8AC3E}">
        <p14:creationId xmlns:p14="http://schemas.microsoft.com/office/powerpoint/2010/main" val="31828610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37CCDF-C790-4F81-AEEB-9DCE1B9AF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Step 3: </a:t>
            </a:r>
            <a:r>
              <a:rPr lang="ko-KR" altLang="en-US" dirty="0"/>
              <a:t>키워드 검색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1E4C59-138D-417B-A75B-E3BF559EE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49</a:t>
            </a:fld>
            <a:endParaRPr lang="ko-KR" altLang="en-US" dirty="0"/>
          </a:p>
        </p:txBody>
      </p:sp>
      <p:pic>
        <p:nvPicPr>
          <p:cNvPr id="10" name="Picture 2" descr="user iconì ëí ì´ë¯¸ì§ ê²ìê²°ê³¼">
            <a:extLst>
              <a:ext uri="{FF2B5EF4-FFF2-40B4-BE49-F238E27FC236}">
                <a16:creationId xmlns:a16="http://schemas.microsoft.com/office/drawing/2014/main" id="{2DD70D80-E631-4B8E-B876-9660F5B9A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272239"/>
            <a:ext cx="1278674" cy="122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467801-EFC5-4597-AF9A-79A8E301131F}"/>
              </a:ext>
            </a:extLst>
          </p:cNvPr>
          <p:cNvSpPr/>
          <p:nvPr/>
        </p:nvSpPr>
        <p:spPr>
          <a:xfrm>
            <a:off x="1869842" y="1550481"/>
            <a:ext cx="32512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+mn-ea"/>
              </a:rPr>
              <a:t>질의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한국어를 처리하는 방법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+mn-ea"/>
              </a:rPr>
              <a:t>	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DDF3B-9603-4AD8-8C20-D44DBBE0C7CC}"/>
              </a:ext>
            </a:extLst>
          </p:cNvPr>
          <p:cNvSpPr/>
          <p:nvPr/>
        </p:nvSpPr>
        <p:spPr>
          <a:xfrm>
            <a:off x="5022555" y="1873646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질의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13" name="Line 7">
            <a:extLst>
              <a:ext uri="{FF2B5EF4-FFF2-40B4-BE49-F238E27FC236}">
                <a16:creationId xmlns:a16="http://schemas.microsoft.com/office/drawing/2014/main" id="{41B0BB67-8FC8-4956-809F-D832AAB77FB8}"/>
              </a:ext>
            </a:extLst>
          </p:cNvPr>
          <p:cNvSpPr>
            <a:spLocks noChangeShapeType="1"/>
          </p:cNvSpPr>
          <p:nvPr/>
        </p:nvSpPr>
        <p:spPr bwMode="auto">
          <a:xfrm>
            <a:off x="5087579" y="1714569"/>
            <a:ext cx="12729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latin typeface="Calibri" panose="020F0502020204030204" pitchFamily="34" charset="0"/>
              <a:cs typeface="Arial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4B7E9AD-597E-48D5-AD08-FC313E34610E}"/>
              </a:ext>
            </a:extLst>
          </p:cNvPr>
          <p:cNvSpPr/>
          <p:nvPr/>
        </p:nvSpPr>
        <p:spPr>
          <a:xfrm>
            <a:off x="6490526" y="1555043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한국어</a:t>
            </a:r>
            <a:r>
              <a:rPr lang="en-US" altLang="ko-KR" dirty="0"/>
              <a:t>, </a:t>
            </a:r>
            <a:r>
              <a:rPr lang="ko-KR" altLang="en-US" dirty="0"/>
              <a:t>처리</a:t>
            </a:r>
            <a:r>
              <a:rPr lang="en-US" altLang="ko-KR" dirty="0"/>
              <a:t>, </a:t>
            </a:r>
            <a:r>
              <a:rPr lang="ko-KR" altLang="en-US" dirty="0"/>
              <a:t>방법 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70509A8-C4C3-45A7-9C89-29FF3A85B0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570083"/>
              </p:ext>
            </p:extLst>
          </p:nvPr>
        </p:nvGraphicFramePr>
        <p:xfrm>
          <a:off x="1686983" y="3030774"/>
          <a:ext cx="6189134" cy="21386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97469">
                  <a:extLst>
                    <a:ext uri="{9D8B030D-6E8A-4147-A177-3AD203B41FA5}">
                      <a16:colId xmlns:a16="http://schemas.microsoft.com/office/drawing/2014/main" val="3471677805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4262384441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381771796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2238131505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2511723098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2644316443"/>
                    </a:ext>
                  </a:extLst>
                </a:gridCol>
              </a:tblGrid>
              <a:tr h="53467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영어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예시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처리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프랑스어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한국어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0712436"/>
                  </a:ext>
                </a:extLst>
              </a:tr>
              <a:tr h="534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문장</a:t>
                      </a:r>
                      <a:r>
                        <a:rPr lang="en-US" altLang="ko-KR" sz="1600" b="0" dirty="0"/>
                        <a:t>1</a:t>
                      </a:r>
                      <a:endParaRPr lang="ko-KR" altLang="en-US" sz="1600" b="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0.76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029782"/>
                  </a:ext>
                </a:extLst>
              </a:tr>
              <a:tr h="534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문장</a:t>
                      </a:r>
                      <a:r>
                        <a:rPr lang="en-US" altLang="ko-KR" sz="1600" b="0" dirty="0"/>
                        <a:t>2</a:t>
                      </a:r>
                      <a:endParaRPr lang="ko-KR" altLang="en-US" sz="1600" b="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0.76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160524"/>
                  </a:ext>
                </a:extLst>
              </a:tr>
              <a:tr h="534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문장</a:t>
                      </a:r>
                      <a:r>
                        <a:rPr lang="en-US" altLang="ko-KR" sz="1600" b="0" dirty="0"/>
                        <a:t>3</a:t>
                      </a:r>
                      <a:endParaRPr lang="ko-KR" altLang="en-US" sz="1600" b="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0.76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673269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79EF20-CBF9-435D-B438-457FD57E88A4}"/>
              </a:ext>
            </a:extLst>
          </p:cNvPr>
          <p:cNvSpPr/>
          <p:nvPr/>
        </p:nvSpPr>
        <p:spPr>
          <a:xfrm>
            <a:off x="1508623" y="6091187"/>
            <a:ext cx="6789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roboto"/>
              </a:rPr>
              <a:t>‘</a:t>
            </a:r>
            <a:r>
              <a:rPr lang="ko-KR" altLang="en-US" dirty="0">
                <a:solidFill>
                  <a:srgbClr val="000000"/>
                </a:solidFill>
                <a:latin typeface="roboto"/>
              </a:rPr>
              <a:t>방법</a:t>
            </a:r>
            <a:r>
              <a:rPr lang="en-US" altLang="ko-KR" dirty="0">
                <a:solidFill>
                  <a:srgbClr val="000000"/>
                </a:solidFill>
                <a:latin typeface="roboto"/>
              </a:rPr>
              <a:t>’</a:t>
            </a:r>
            <a:r>
              <a:rPr lang="ko-KR" altLang="en-US" dirty="0">
                <a:solidFill>
                  <a:srgbClr val="000000"/>
                </a:solidFill>
                <a:latin typeface="roboto"/>
              </a:rPr>
              <a:t>은 </a:t>
            </a:r>
            <a:r>
              <a:rPr lang="en-US" altLang="ko-KR" dirty="0">
                <a:solidFill>
                  <a:srgbClr val="000000"/>
                </a:solidFill>
                <a:latin typeface="roboto"/>
              </a:rPr>
              <a:t>bag of word</a:t>
            </a:r>
            <a:r>
              <a:rPr lang="ko-KR" altLang="en-US" dirty="0">
                <a:solidFill>
                  <a:srgbClr val="000000"/>
                </a:solidFill>
                <a:latin typeface="roboto"/>
              </a:rPr>
              <a:t>에 존재하지 않으므로 벡터로 표현되지 않음</a:t>
            </a:r>
            <a:endParaRPr lang="en-US" altLang="ko-KR" dirty="0">
              <a:solidFill>
                <a:srgbClr val="000000"/>
              </a:solidFill>
              <a:latin typeface="roboto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7C48B7C-353C-40EF-B151-8A8370BBE0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263873"/>
              </p:ext>
            </p:extLst>
          </p:nvPr>
        </p:nvGraphicFramePr>
        <p:xfrm>
          <a:off x="1686983" y="5342352"/>
          <a:ext cx="6189134" cy="53467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7469">
                  <a:extLst>
                    <a:ext uri="{9D8B030D-6E8A-4147-A177-3AD203B41FA5}">
                      <a16:colId xmlns:a16="http://schemas.microsoft.com/office/drawing/2014/main" val="1898421509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963518376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260695817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3358820395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1979830790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2261351719"/>
                    </a:ext>
                  </a:extLst>
                </a:gridCol>
              </a:tblGrid>
              <a:tr h="534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질의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0.45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0.76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04616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0271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10960-8D78-43B9-85F6-928A52653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Iris(</a:t>
            </a:r>
            <a:r>
              <a:rPr lang="ko-KR" altLang="en-US" dirty="0"/>
              <a:t>붓꽃</a:t>
            </a:r>
            <a:r>
              <a:rPr lang="en-US" altLang="ko-KR" dirty="0"/>
              <a:t>) </a:t>
            </a:r>
            <a:r>
              <a:rPr lang="ko-KR" altLang="en-US" dirty="0"/>
              <a:t>데이터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FCF2FC-238D-4823-B4EF-930C3CB3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붓꽃의 </a:t>
            </a:r>
            <a:r>
              <a:rPr lang="en-US" altLang="ko-KR" dirty="0"/>
              <a:t>3</a:t>
            </a:r>
            <a:r>
              <a:rPr lang="ko-KR" altLang="en-US" dirty="0"/>
              <a:t>가지 종</a:t>
            </a:r>
            <a:r>
              <a:rPr lang="en-US" altLang="ko-KR" dirty="0"/>
              <a:t>(</a:t>
            </a:r>
            <a:r>
              <a:rPr lang="en-US" altLang="ko-KR" dirty="0" err="1"/>
              <a:t>setosa</a:t>
            </a:r>
            <a:r>
              <a:rPr lang="en-US" altLang="ko-KR" dirty="0"/>
              <a:t>, versicolor, virginica) </a:t>
            </a:r>
            <a:r>
              <a:rPr lang="ko-KR" altLang="en-US" dirty="0"/>
              <a:t>분류 데이터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FF0000"/>
                </a:solidFill>
                <a:hlinkClick r:id="rId2"/>
              </a:rPr>
              <a:t>https://archive.ics.uci.edu/ml/datasets/iris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endParaRPr lang="ko-KR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14947E-82E8-447D-BD9E-A29500BD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5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58004BC-6279-4C9E-A540-0E9B11057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732533"/>
              </p:ext>
            </p:extLst>
          </p:nvPr>
        </p:nvGraphicFramePr>
        <p:xfrm>
          <a:off x="531302" y="4366709"/>
          <a:ext cx="8081396" cy="212764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084463">
                  <a:extLst>
                    <a:ext uri="{9D8B030D-6E8A-4147-A177-3AD203B41FA5}">
                      <a16:colId xmlns:a16="http://schemas.microsoft.com/office/drawing/2014/main" val="432457959"/>
                    </a:ext>
                  </a:extLst>
                </a:gridCol>
                <a:gridCol w="4996933">
                  <a:extLst>
                    <a:ext uri="{9D8B030D-6E8A-4147-A177-3AD203B41FA5}">
                      <a16:colId xmlns:a16="http://schemas.microsoft.com/office/drawing/2014/main" val="247662850"/>
                    </a:ext>
                  </a:extLst>
                </a:gridCol>
              </a:tblGrid>
              <a:tr h="3546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Calibri" panose="020F0502020204030204" pitchFamily="34" charset="0"/>
                        </a:rPr>
                        <a:t>컬럼명</a:t>
                      </a:r>
                      <a:endParaRPr lang="ko-KR" altLang="en-US" sz="1600" dirty="0">
                        <a:latin typeface="Calibri" panose="020F0502020204030204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Calibri" panose="020F0502020204030204" pitchFamily="34" charset="0"/>
                        </a:rPr>
                        <a:t>의미</a:t>
                      </a:r>
                      <a:endParaRPr lang="ko-KR" altLang="en-US" sz="1600" dirty="0">
                        <a:latin typeface="Calibri" panose="020F0502020204030204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86157"/>
                  </a:ext>
                </a:extLst>
              </a:tr>
              <a:tr h="3546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Calibri" panose="020F0502020204030204" pitchFamily="34" charset="0"/>
                        </a:rPr>
                        <a:t>SepalLength</a:t>
                      </a:r>
                      <a:endParaRPr lang="ko-KR" altLang="en-US" sz="1600" dirty="0">
                        <a:latin typeface="Calibri" panose="020F0502020204030204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Calibri" panose="020F0502020204030204" pitchFamily="34" charset="0"/>
                        </a:rPr>
                        <a:t>꽃받침의 길이</a:t>
                      </a:r>
                      <a:endParaRPr lang="ko-KR" altLang="en-US" sz="1600" dirty="0">
                        <a:latin typeface="Calibri" panose="020F0502020204030204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6238909"/>
                  </a:ext>
                </a:extLst>
              </a:tr>
              <a:tr h="3546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Calibri" panose="020F0502020204030204" pitchFamily="34" charset="0"/>
                        </a:rPr>
                        <a:t>SepalWidth</a:t>
                      </a:r>
                      <a:endParaRPr lang="ko-KR" altLang="en-US" sz="1600" dirty="0">
                        <a:latin typeface="Calibri" panose="020F0502020204030204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Calibri" panose="020F0502020204030204" pitchFamily="34" charset="0"/>
                        </a:rPr>
                        <a:t>꽃받침의 너비</a:t>
                      </a:r>
                      <a:endParaRPr lang="ko-KR" altLang="en-US" sz="1600" dirty="0">
                        <a:latin typeface="Calibri" panose="020F0502020204030204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4080004"/>
                  </a:ext>
                </a:extLst>
              </a:tr>
              <a:tr h="3546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Calibri" panose="020F0502020204030204" pitchFamily="34" charset="0"/>
                        </a:rPr>
                        <a:t>PetalLength</a:t>
                      </a:r>
                      <a:endParaRPr lang="ko-KR" altLang="en-US" sz="1600" dirty="0">
                        <a:latin typeface="Calibri" panose="020F0502020204030204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Calibri" panose="020F0502020204030204" pitchFamily="34" charset="0"/>
                        </a:rPr>
                        <a:t>꽃잎의 너비</a:t>
                      </a:r>
                      <a:endParaRPr lang="ko-KR" altLang="en-US" sz="1600" dirty="0">
                        <a:latin typeface="Calibri" panose="020F0502020204030204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1160734"/>
                  </a:ext>
                </a:extLst>
              </a:tr>
              <a:tr h="3546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Calibri" panose="020F0502020204030204" pitchFamily="34" charset="0"/>
                        </a:rPr>
                        <a:t>PetalWidth</a:t>
                      </a:r>
                      <a:endParaRPr lang="ko-KR" altLang="en-US" sz="1600" dirty="0">
                        <a:latin typeface="Calibri" panose="020F0502020204030204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Calibri" panose="020F0502020204030204" pitchFamily="34" charset="0"/>
                        </a:rPr>
                        <a:t>꽃잎의 길이</a:t>
                      </a:r>
                      <a:endParaRPr lang="ko-KR" altLang="en-US" sz="1600" dirty="0">
                        <a:latin typeface="Calibri" panose="020F0502020204030204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0061146"/>
                  </a:ext>
                </a:extLst>
              </a:tr>
              <a:tr h="3546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Calibri" panose="020F0502020204030204" pitchFamily="34" charset="0"/>
                        </a:rPr>
                        <a:t>Species</a:t>
                      </a:r>
                      <a:endParaRPr lang="ko-KR" altLang="en-US" sz="1600" dirty="0">
                        <a:latin typeface="Calibri" panose="020F0502020204030204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Calibri" panose="020F0502020204030204" pitchFamily="34" charset="0"/>
                        </a:rPr>
                        <a:t>꽃의 종류 </a:t>
                      </a:r>
                      <a:r>
                        <a:rPr lang="en-US" altLang="ko-KR" sz="1600" dirty="0"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altLang="ko-KR" sz="1600" dirty="0" err="1">
                          <a:latin typeface="Calibri" panose="020F0502020204030204" pitchFamily="34" charset="0"/>
                        </a:rPr>
                        <a:t>setosa</a:t>
                      </a:r>
                      <a:r>
                        <a:rPr lang="en-US" altLang="ko-KR" sz="1600" dirty="0">
                          <a:latin typeface="Calibri" panose="020F0502020204030204" pitchFamily="34" charset="0"/>
                        </a:rPr>
                        <a:t> / </a:t>
                      </a:r>
                      <a:r>
                        <a:rPr lang="en-US" altLang="ko-KR" sz="1600" dirty="0" err="1">
                          <a:latin typeface="Calibri" panose="020F0502020204030204" pitchFamily="34" charset="0"/>
                        </a:rPr>
                        <a:t>verscicolor</a:t>
                      </a:r>
                      <a:r>
                        <a:rPr lang="en-US" altLang="ko-KR" sz="1600" dirty="0">
                          <a:latin typeface="Calibri" panose="020F0502020204030204" pitchFamily="34" charset="0"/>
                        </a:rPr>
                        <a:t> / virginica)</a:t>
                      </a:r>
                      <a:endParaRPr lang="ko-KR" altLang="en-US" sz="1600" dirty="0">
                        <a:latin typeface="Calibri" panose="020F0502020204030204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4034741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11DC705F-F4DC-40C3-BC1B-0C1056AAF6F7}"/>
              </a:ext>
            </a:extLst>
          </p:cNvPr>
          <p:cNvGrpSpPr/>
          <p:nvPr/>
        </p:nvGrpSpPr>
        <p:grpSpPr>
          <a:xfrm>
            <a:off x="1683538" y="2267953"/>
            <a:ext cx="5776924" cy="1770589"/>
            <a:chOff x="995089" y="1845279"/>
            <a:chExt cx="6909658" cy="1940887"/>
          </a:xfrm>
        </p:grpSpPr>
        <p:pic>
          <p:nvPicPr>
            <p:cNvPr id="1026" name="Picture 2" descr="https://dreamtolearn.com/internal/doc-asset/7AT335D9IQV5CEPH6FM65EHBF/mythica_quad.png">
              <a:extLst>
                <a:ext uri="{FF2B5EF4-FFF2-40B4-BE49-F238E27FC236}">
                  <a16:creationId xmlns:a16="http://schemas.microsoft.com/office/drawing/2014/main" id="{4A2DB73E-2932-4C84-B1C7-797B0E8D79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811" b="52133"/>
            <a:stretch/>
          </p:blipFill>
          <p:spPr bwMode="auto">
            <a:xfrm>
              <a:off x="995089" y="1845279"/>
              <a:ext cx="4617642" cy="1924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https://dreamtolearn.com/internal/doc-asset/7AT335D9IQV5CEPH6FM65EHBF/mythica_quad.png">
              <a:extLst>
                <a:ext uri="{FF2B5EF4-FFF2-40B4-BE49-F238E27FC236}">
                  <a16:creationId xmlns:a16="http://schemas.microsoft.com/office/drawing/2014/main" id="{AC8618D0-33DF-4EC0-822A-ED2961D0FB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37" r="51794" b="2969"/>
            <a:stretch/>
          </p:blipFill>
          <p:spPr bwMode="auto">
            <a:xfrm>
              <a:off x="5612731" y="1915287"/>
              <a:ext cx="2292016" cy="1870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95327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4E8B0A3-EEF2-45F8-9421-C7179411E9D1}"/>
              </a:ext>
            </a:extLst>
          </p:cNvPr>
          <p:cNvSpPr/>
          <p:nvPr/>
        </p:nvSpPr>
        <p:spPr>
          <a:xfrm flipV="1">
            <a:off x="7504642" y="3071864"/>
            <a:ext cx="342900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F84D085-936B-493B-8086-FC7B4D1B8D53}"/>
              </a:ext>
            </a:extLst>
          </p:cNvPr>
          <p:cNvSpPr/>
          <p:nvPr/>
        </p:nvSpPr>
        <p:spPr>
          <a:xfrm flipV="1">
            <a:off x="7504642" y="3619551"/>
            <a:ext cx="342900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EA38FD9-05CC-41F5-A2FD-95D2AEDB8AE7}"/>
              </a:ext>
            </a:extLst>
          </p:cNvPr>
          <p:cNvSpPr/>
          <p:nvPr/>
        </p:nvSpPr>
        <p:spPr>
          <a:xfrm flipV="1">
            <a:off x="7504642" y="4143426"/>
            <a:ext cx="342900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F3806FB-B805-4845-90ED-A35049A9014D}"/>
              </a:ext>
            </a:extLst>
          </p:cNvPr>
          <p:cNvSpPr/>
          <p:nvPr/>
        </p:nvSpPr>
        <p:spPr>
          <a:xfrm flipV="1">
            <a:off x="7504642" y="4820045"/>
            <a:ext cx="342900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737CCDF-C790-4F81-AEEB-9DCE1B9AF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Step 3: </a:t>
            </a:r>
            <a:r>
              <a:rPr lang="ko-KR" altLang="en-US" dirty="0"/>
              <a:t>키워드 검색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1E4C59-138D-417B-A75B-E3BF559EE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50</a:t>
            </a:fld>
            <a:endParaRPr lang="ko-KR" altLang="en-US" dirty="0"/>
          </a:p>
        </p:txBody>
      </p:sp>
      <p:cxnSp>
        <p:nvCxnSpPr>
          <p:cNvPr id="17" name="연결선: 구부러짐 16">
            <a:extLst>
              <a:ext uri="{FF2B5EF4-FFF2-40B4-BE49-F238E27FC236}">
                <a16:creationId xmlns:a16="http://schemas.microsoft.com/office/drawing/2014/main" id="{57AB82FB-10B8-4EE7-A04A-B8A75A321039}"/>
              </a:ext>
            </a:extLst>
          </p:cNvPr>
          <p:cNvCxnSpPr>
            <a:cxnSpLocks/>
            <a:stCxn id="6" idx="3"/>
            <a:endCxn id="3" idx="3"/>
          </p:cNvCxnSpPr>
          <p:nvPr/>
        </p:nvCxnSpPr>
        <p:spPr>
          <a:xfrm>
            <a:off x="7847542" y="3254426"/>
            <a:ext cx="28575" cy="1748182"/>
          </a:xfrm>
          <a:prstGeom prst="curvedConnector3">
            <a:avLst>
              <a:gd name="adj1" fmla="val 90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7C83368F-CD44-4769-8A51-FC21036EC478}"/>
              </a:ext>
            </a:extLst>
          </p:cNvPr>
          <p:cNvCxnSpPr>
            <a:cxnSpLocks/>
            <a:stCxn id="18" idx="3"/>
            <a:endCxn id="20" idx="3"/>
          </p:cNvCxnSpPr>
          <p:nvPr/>
        </p:nvCxnSpPr>
        <p:spPr>
          <a:xfrm>
            <a:off x="7847542" y="3802113"/>
            <a:ext cx="12700" cy="1200494"/>
          </a:xfrm>
          <a:prstGeom prst="curvedConnector3">
            <a:avLst>
              <a:gd name="adj1" fmla="val 180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구부러짐 28">
            <a:extLst>
              <a:ext uri="{FF2B5EF4-FFF2-40B4-BE49-F238E27FC236}">
                <a16:creationId xmlns:a16="http://schemas.microsoft.com/office/drawing/2014/main" id="{FF073162-5325-4889-BFDD-D88AE2EC96B5}"/>
              </a:ext>
            </a:extLst>
          </p:cNvPr>
          <p:cNvCxnSpPr>
            <a:cxnSpLocks/>
            <a:stCxn id="19" idx="3"/>
            <a:endCxn id="20" idx="3"/>
          </p:cNvCxnSpPr>
          <p:nvPr/>
        </p:nvCxnSpPr>
        <p:spPr>
          <a:xfrm>
            <a:off x="7847542" y="4325988"/>
            <a:ext cx="12700" cy="676619"/>
          </a:xfrm>
          <a:prstGeom prst="curvedConnector3">
            <a:avLst>
              <a:gd name="adj1" fmla="val 180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0FAC6D8E-4743-42A3-BC1A-489A3DC10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4450"/>
            <a:ext cx="7886700" cy="4972050"/>
          </a:xfrm>
        </p:spPr>
        <p:txBody>
          <a:bodyPr/>
          <a:lstStyle/>
          <a:p>
            <a:r>
              <a:rPr lang="ko-KR" altLang="en-US" dirty="0"/>
              <a:t>유사도 비교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70509A8-C4C3-45A7-9C89-29FF3A85B0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382089"/>
              </p:ext>
            </p:extLst>
          </p:nvPr>
        </p:nvGraphicFramePr>
        <p:xfrm>
          <a:off x="1686983" y="2459274"/>
          <a:ext cx="6189134" cy="21386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97469">
                  <a:extLst>
                    <a:ext uri="{9D8B030D-6E8A-4147-A177-3AD203B41FA5}">
                      <a16:colId xmlns:a16="http://schemas.microsoft.com/office/drawing/2014/main" val="3471677805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4262384441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381771796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2238131505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2511723098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2644316443"/>
                    </a:ext>
                  </a:extLst>
                </a:gridCol>
              </a:tblGrid>
              <a:tr h="53467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영어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예시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처리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프랑스어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한국어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0712436"/>
                  </a:ext>
                </a:extLst>
              </a:tr>
              <a:tr h="534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문장</a:t>
                      </a:r>
                      <a:r>
                        <a:rPr lang="en-US" altLang="ko-KR" sz="1600" b="0" dirty="0"/>
                        <a:t>1</a:t>
                      </a:r>
                      <a:endParaRPr lang="ko-KR" altLang="en-US" sz="1600" b="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0.76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029782"/>
                  </a:ext>
                </a:extLst>
              </a:tr>
              <a:tr h="534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문장</a:t>
                      </a:r>
                      <a:r>
                        <a:rPr lang="en-US" altLang="ko-KR" sz="1600" b="0" dirty="0"/>
                        <a:t>2</a:t>
                      </a:r>
                      <a:endParaRPr lang="ko-KR" altLang="en-US" sz="1600" b="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0.76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160524"/>
                  </a:ext>
                </a:extLst>
              </a:tr>
              <a:tr h="534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문장</a:t>
                      </a:r>
                      <a:r>
                        <a:rPr lang="en-US" altLang="ko-KR" sz="1600" b="0" dirty="0"/>
                        <a:t>3</a:t>
                      </a:r>
                      <a:endParaRPr lang="ko-KR" altLang="en-US" sz="1600" b="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0.76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673269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188BA5B-444F-4CB8-937E-022B941FF1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052896"/>
              </p:ext>
            </p:extLst>
          </p:nvPr>
        </p:nvGraphicFramePr>
        <p:xfrm>
          <a:off x="1686983" y="4735273"/>
          <a:ext cx="6189134" cy="53467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97469">
                  <a:extLst>
                    <a:ext uri="{9D8B030D-6E8A-4147-A177-3AD203B41FA5}">
                      <a16:colId xmlns:a16="http://schemas.microsoft.com/office/drawing/2014/main" val="806558647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3256830603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2702086539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3324471072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1655219742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3514045434"/>
                    </a:ext>
                  </a:extLst>
                </a:gridCol>
              </a:tblGrid>
              <a:tr h="534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쿼리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0.45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0.76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36720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597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8F5C6F48-F00F-491C-9DB0-80F5F01DF211}"/>
              </a:ext>
            </a:extLst>
          </p:cNvPr>
          <p:cNvCxnSpPr>
            <a:cxnSpLocks/>
            <a:stCxn id="13" idx="1"/>
            <a:endCxn id="10" idx="2"/>
          </p:cNvCxnSpPr>
          <p:nvPr/>
        </p:nvCxnSpPr>
        <p:spPr>
          <a:xfrm rot="10800000">
            <a:off x="1267988" y="2500313"/>
            <a:ext cx="921601" cy="1994233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2042C4-CC2C-44CA-AB38-3E026F7F7455}"/>
              </a:ext>
            </a:extLst>
          </p:cNvPr>
          <p:cNvSpPr/>
          <p:nvPr/>
        </p:nvSpPr>
        <p:spPr>
          <a:xfrm flipV="1">
            <a:off x="2189588" y="4311983"/>
            <a:ext cx="342900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737CCDF-C790-4F81-AEEB-9DCE1B9AF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Step 3: </a:t>
            </a:r>
            <a:r>
              <a:rPr lang="ko-KR" altLang="en-US" dirty="0"/>
              <a:t>키워드 검색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1E4C59-138D-417B-A75B-E3BF559EE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51</a:t>
            </a:fld>
            <a:endParaRPr lang="ko-KR" altLang="en-US" dirty="0"/>
          </a:p>
        </p:txBody>
      </p:sp>
      <p:pic>
        <p:nvPicPr>
          <p:cNvPr id="10" name="Picture 2" descr="user iconì ëí ì´ë¯¸ì§ ê²ìê²°ê³¼">
            <a:extLst>
              <a:ext uri="{FF2B5EF4-FFF2-40B4-BE49-F238E27FC236}">
                <a16:creationId xmlns:a16="http://schemas.microsoft.com/office/drawing/2014/main" id="{2DD70D80-E631-4B8E-B876-9660F5B9A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272239"/>
            <a:ext cx="1278674" cy="122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467801-EFC5-4597-AF9A-79A8E301131F}"/>
              </a:ext>
            </a:extLst>
          </p:cNvPr>
          <p:cNvSpPr/>
          <p:nvPr/>
        </p:nvSpPr>
        <p:spPr>
          <a:xfrm>
            <a:off x="1967025" y="1635612"/>
            <a:ext cx="32239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쿼리</a:t>
            </a:r>
            <a:r>
              <a:rPr lang="en-US" altLang="ko-KR" dirty="0"/>
              <a:t>: </a:t>
            </a:r>
            <a:r>
              <a:rPr lang="ko-KR" altLang="en-US" dirty="0"/>
              <a:t>한국어를 처리하는 방법</a:t>
            </a:r>
            <a:endParaRPr lang="en-US" altLang="ko-KR" dirty="0"/>
          </a:p>
          <a:p>
            <a:r>
              <a:rPr lang="en-US" altLang="ko-KR" dirty="0">
                <a:solidFill>
                  <a:srgbClr val="000000"/>
                </a:solidFill>
              </a:rPr>
              <a:t>	</a:t>
            </a:r>
            <a:endParaRPr lang="en-US" altLang="ko-KR" dirty="0">
              <a:solidFill>
                <a:srgbClr val="000000"/>
              </a:solidFill>
              <a:latin typeface="roboto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70509A8-C4C3-45A7-9C89-29FF3A85B0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909616"/>
              </p:ext>
            </p:extLst>
          </p:nvPr>
        </p:nvGraphicFramePr>
        <p:xfrm>
          <a:off x="2163233" y="3683000"/>
          <a:ext cx="6189134" cy="21386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97469">
                  <a:extLst>
                    <a:ext uri="{9D8B030D-6E8A-4147-A177-3AD203B41FA5}">
                      <a16:colId xmlns:a16="http://schemas.microsoft.com/office/drawing/2014/main" val="3471677805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4262384441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381771796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2238131505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2511723098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2644316443"/>
                    </a:ext>
                  </a:extLst>
                </a:gridCol>
              </a:tblGrid>
              <a:tr h="53467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영어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예시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처리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프랑스어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한국어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0712436"/>
                  </a:ext>
                </a:extLst>
              </a:tr>
              <a:tr h="534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문장</a:t>
                      </a:r>
                      <a:r>
                        <a:rPr lang="en-US" altLang="ko-KR" sz="1600" b="1" dirty="0"/>
                        <a:t>1</a:t>
                      </a:r>
                      <a:endParaRPr lang="ko-KR" altLang="en-US" sz="1600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0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0.45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0.45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0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0.76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029782"/>
                  </a:ext>
                </a:extLst>
              </a:tr>
              <a:tr h="534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문장</a:t>
                      </a:r>
                      <a:r>
                        <a:rPr lang="en-US" altLang="ko-KR" sz="1600" b="0" dirty="0"/>
                        <a:t>2</a:t>
                      </a:r>
                      <a:endParaRPr lang="ko-KR" altLang="en-US" sz="1600" b="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0.76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160524"/>
                  </a:ext>
                </a:extLst>
              </a:tr>
              <a:tr h="534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문장</a:t>
                      </a:r>
                      <a:r>
                        <a:rPr lang="en-US" altLang="ko-KR" sz="1600" b="0" dirty="0"/>
                        <a:t>3</a:t>
                      </a:r>
                      <a:endParaRPr lang="ko-KR" altLang="en-US" sz="1600" b="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0.76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673269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7B028CE0-E9DB-45BD-BF3F-5AE83818F8F8}"/>
              </a:ext>
            </a:extLst>
          </p:cNvPr>
          <p:cNvSpPr/>
          <p:nvPr/>
        </p:nvSpPr>
        <p:spPr>
          <a:xfrm>
            <a:off x="1967025" y="2118226"/>
            <a:ext cx="2775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문장</a:t>
            </a:r>
            <a:r>
              <a:rPr lang="en-US" altLang="ko-KR" dirty="0"/>
              <a:t>1: </a:t>
            </a:r>
            <a:r>
              <a:rPr lang="ko-KR" altLang="en-US" dirty="0"/>
              <a:t>한국어</a:t>
            </a:r>
            <a:r>
              <a:rPr lang="en-US" altLang="ko-KR" dirty="0"/>
              <a:t>, </a:t>
            </a:r>
            <a:r>
              <a:rPr lang="ko-KR" altLang="en-US" dirty="0"/>
              <a:t>처리</a:t>
            </a:r>
            <a:r>
              <a:rPr lang="en-US" altLang="ko-KR" dirty="0"/>
              <a:t>, </a:t>
            </a:r>
            <a:r>
              <a:rPr lang="ko-KR" altLang="en-US" dirty="0"/>
              <a:t>예시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4FE2D4-9AB8-453E-A1CA-DBA6774A0098}"/>
              </a:ext>
            </a:extLst>
          </p:cNvPr>
          <p:cNvSpPr/>
          <p:nvPr/>
        </p:nvSpPr>
        <p:spPr>
          <a:xfrm>
            <a:off x="774315" y="4640280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검색 결과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DCC2A59-4F90-424E-82A9-67F9846A40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056351"/>
              </p:ext>
            </p:extLst>
          </p:nvPr>
        </p:nvGraphicFramePr>
        <p:xfrm>
          <a:off x="2163233" y="5889818"/>
          <a:ext cx="6189134" cy="53467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97469">
                  <a:extLst>
                    <a:ext uri="{9D8B030D-6E8A-4147-A177-3AD203B41FA5}">
                      <a16:colId xmlns:a16="http://schemas.microsoft.com/office/drawing/2014/main" val="3609834988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1842118835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1986687627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2145430999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491404851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3554559821"/>
                    </a:ext>
                  </a:extLst>
                </a:gridCol>
              </a:tblGrid>
              <a:tr h="534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쿼리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0.45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0.76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017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08295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AFFDE9-C904-4371-9B7C-3E7D6755F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 별 뉴스 토픽 데이터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A2924F-6CA2-4922-8445-9A44F72BC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4450"/>
            <a:ext cx="7886700" cy="4972050"/>
          </a:xfrm>
        </p:spPr>
        <p:txBody>
          <a:bodyPr/>
          <a:lstStyle/>
          <a:p>
            <a:r>
              <a:rPr lang="ko-KR" altLang="en-US" dirty="0"/>
              <a:t>일자</a:t>
            </a:r>
            <a:r>
              <a:rPr lang="en-US" altLang="ko-KR" dirty="0"/>
              <a:t>, </a:t>
            </a:r>
            <a:r>
              <a:rPr lang="ko-KR" altLang="en-US" dirty="0"/>
              <a:t>토픽</a:t>
            </a:r>
            <a:r>
              <a:rPr lang="en-US" altLang="ko-KR" dirty="0"/>
              <a:t>, </a:t>
            </a:r>
            <a:r>
              <a:rPr lang="ko-KR" altLang="en-US" dirty="0"/>
              <a:t>토픽 키워드로  정리한 데이터</a:t>
            </a:r>
            <a:endParaRPr lang="en-US" altLang="ko-KR" dirty="0"/>
          </a:p>
          <a:p>
            <a:pPr lvl="1"/>
            <a:r>
              <a:rPr lang="en-US" altLang="ko-KR" dirty="0"/>
              <a:t>2017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데이터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FF0000"/>
                </a:solidFill>
                <a:hlinkClick r:id="rId2"/>
              </a:rPr>
              <a:t>https://www.data.go.kr/dataset/15012945/fileData.do#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77C541-9B1D-4F10-A5AF-27C06F500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52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C2E915-917D-40F6-B051-18D2D8C62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638425"/>
            <a:ext cx="7832361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1738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AB322-27AD-447F-9429-0335C25F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유사도 측정 방법 별 </a:t>
            </a:r>
            <a:r>
              <a:rPr lang="en-US" altLang="ko-KR" dirty="0"/>
              <a:t>Top 10 </a:t>
            </a:r>
            <a:r>
              <a:rPr lang="ko-KR" altLang="en-US" dirty="0"/>
              <a:t>뉴스 분석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2CD7F9-1EAC-40CA-A061-77D938305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FBD9A59-16D9-4DBE-A7B0-F9BCBEBDFBD2}"/>
              </a:ext>
            </a:extLst>
          </p:cNvPr>
          <p:cNvSpPr/>
          <p:nvPr/>
        </p:nvSpPr>
        <p:spPr>
          <a:xfrm>
            <a:off x="499475" y="1575832"/>
            <a:ext cx="8145050" cy="4528899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import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numpy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as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np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# 필요 라이브러리 불러오기</a:t>
            </a: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import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pandas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as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pd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from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sklearn.feature_extraction.text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import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CountVectorizer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from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sklearn.metrics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import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jaccard_similarity_score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from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sklearn.metrics.pairwise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import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cosine_similarity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from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sklearn.metrics.pairwise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import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euclidean_distances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from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collections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import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Counter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import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pytagcloud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import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plotly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import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plotly.graph_objs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as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go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굴림체" panose="020B0609000101010101" pitchFamily="49" charset="-127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# 데이터 불러오기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news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pd.read_csv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"./korean_news_topic_201711.CSV"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, </a:t>
            </a:r>
            <a:r>
              <a:rPr lang="ko-KR" altLang="ko-KR" sz="14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engine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python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</a:t>
            </a: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news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news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[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토픽키워드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] 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# 키워드 추출</a:t>
            </a: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vect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CountVectorizer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() 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# </a:t>
            </a:r>
            <a:r>
              <a:rPr lang="ko-KR" altLang="ko-KR" sz="14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bag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of </a:t>
            </a:r>
            <a:r>
              <a:rPr lang="ko-KR" altLang="ko-KR" sz="14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word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만들기</a:t>
            </a: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vect.fit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news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bagOfWord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vect.transform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news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).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toarray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()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query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vect.transform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([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news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[</a:t>
            </a:r>
            <a:r>
              <a:rPr lang="ko-KR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0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]]).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toarray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()[</a:t>
            </a:r>
            <a:r>
              <a:rPr lang="ko-KR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0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] 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# 0번째 뉴스로 쿼리 만들기</a:t>
            </a:r>
            <a:endParaRPr lang="ko-KR" altLang="ko-KR" sz="3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28E1824-A194-4957-B58D-A37CF9FA60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5C2A038-1B2E-4C5C-8647-79D3D2876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1577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AB322-27AD-447F-9429-0335C25F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유사도 측정 방법 별 </a:t>
            </a:r>
            <a:r>
              <a:rPr lang="en-US" altLang="ko-KR" dirty="0"/>
              <a:t>Top 10 </a:t>
            </a:r>
            <a:r>
              <a:rPr lang="ko-KR" altLang="en-US" dirty="0"/>
              <a:t>뉴스 분석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2CD7F9-1EAC-40CA-A061-77D938305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FBD9A59-16D9-4DBE-A7B0-F9BCBEBDFBD2}"/>
              </a:ext>
            </a:extLst>
          </p:cNvPr>
          <p:cNvSpPr/>
          <p:nvPr/>
        </p:nvSpPr>
        <p:spPr>
          <a:xfrm>
            <a:off x="499475" y="1000760"/>
            <a:ext cx="8145050" cy="5720715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jaccard_sim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=[] 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# </a:t>
            </a:r>
            <a:r>
              <a:rPr lang="ko-KR" altLang="ko-KR" sz="14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jaccard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similarity를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이용하여 쿼리와 문장의 유사도 계산</a:t>
            </a: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cosine_sim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[] 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# </a:t>
            </a:r>
            <a:r>
              <a:rPr lang="ko-KR" altLang="ko-KR" sz="14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cosine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similarity를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이용하여 쿼리와 문장의 유사도 계산</a:t>
            </a: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euclidean_dist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[] 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# </a:t>
            </a:r>
            <a:r>
              <a:rPr lang="ko-KR" altLang="ko-KR" sz="14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euclidean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dist를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이용하여 쿼리와 문장의 유사도 계산</a:t>
            </a: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pcc_sim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[] 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# </a:t>
            </a:r>
            <a:r>
              <a:rPr lang="ko-KR" altLang="ko-KR" sz="14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PCC를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이용하여 쿼리와 문장의 유사도 계산</a:t>
            </a: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for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temp_news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in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bagOfWord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: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  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jaccard_sim.append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jaccard_similarity_score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query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,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temp_news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))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  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cosine_sim.append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cosine_similarity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([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query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], [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temp_news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])[</a:t>
            </a:r>
            <a:r>
              <a:rPr lang="ko-KR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0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][</a:t>
            </a:r>
            <a:r>
              <a:rPr lang="ko-KR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0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])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  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euclidean_dist.append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euclidean_distances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([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query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], [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temp_news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])[</a:t>
            </a:r>
            <a:r>
              <a:rPr lang="ko-KR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0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][</a:t>
            </a:r>
            <a:r>
              <a:rPr lang="ko-KR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0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])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  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pcc_sim.append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np.corrcoef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query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,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temp_news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)[</a:t>
            </a:r>
            <a:r>
              <a:rPr lang="ko-KR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0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, </a:t>
            </a:r>
            <a:r>
              <a:rPr lang="ko-KR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1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])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jaccard_sim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np.asarray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jaccard_sim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 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# </a:t>
            </a:r>
            <a:r>
              <a:rPr lang="ko-KR" altLang="ko-KR" sz="14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similarity를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기반으로 정렬한 결과 저장</a:t>
            </a: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jaccard_sim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np.argsort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jaccard_sim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jaccard_sim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jaccard_sim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[::-</a:t>
            </a:r>
            <a:r>
              <a:rPr lang="ko-KR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1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]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cosine_sim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np.asarray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cosine_sim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cosine_sim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np.argsort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cosine_sim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cosine_sim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cosine_sim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[::-</a:t>
            </a:r>
            <a:r>
              <a:rPr lang="ko-KR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1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]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euclidean_dist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np.asarray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euclidean_dist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euclidean_dist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np.argsort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euclidean_dist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pcc_sim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np.asarray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pcc_sim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 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# </a:t>
            </a:r>
            <a:r>
              <a:rPr lang="ko-KR" altLang="ko-KR" sz="14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similarity를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기반으로 정렬한 결과 저장</a:t>
            </a: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pcc_sim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np.argsort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pcc_sim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pcc_sim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pcc_sim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[::-</a:t>
            </a:r>
            <a:r>
              <a:rPr lang="ko-KR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1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]</a:t>
            </a:r>
            <a:endParaRPr lang="ko-KR" altLang="ko-KR" sz="3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28E1824-A194-4957-B58D-A37CF9FA60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5455641-6E8B-4AF8-ACBF-40FC264DCC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E3229D1-9EF5-4D41-900D-CEC47D3D6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D1D98FB9-F1E6-4374-87C9-3DC0D1EDC5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1944A6BE-F6AE-44EF-A959-F2D3ED39D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DADA1673-4001-471F-AD2C-331420A511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0CFA0F58-DC4B-45D2-9AAF-9B4503BB1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8063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AB322-27AD-447F-9429-0335C25F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유사도 측정 방법 별 </a:t>
            </a:r>
            <a:r>
              <a:rPr lang="en-US" altLang="ko-KR" dirty="0"/>
              <a:t>Top 10 </a:t>
            </a:r>
            <a:r>
              <a:rPr lang="ko-KR" altLang="en-US" dirty="0"/>
              <a:t>뉴스 분석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2CD7F9-1EAC-40CA-A061-77D938305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FBD9A59-16D9-4DBE-A7B0-F9BCBEBDFBD2}"/>
              </a:ext>
            </a:extLst>
          </p:cNvPr>
          <p:cNvSpPr/>
          <p:nvPr/>
        </p:nvSpPr>
        <p:spPr>
          <a:xfrm>
            <a:off x="370300" y="972184"/>
            <a:ext cx="8145050" cy="5720715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top10 =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jaccard_sim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[</a:t>
            </a:r>
            <a:r>
              <a:rPr lang="ko-KR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1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:</a:t>
            </a:r>
            <a:r>
              <a:rPr lang="ko-KR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11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]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# </a:t>
            </a:r>
            <a:r>
              <a:rPr lang="ko-KR" altLang="ko-KR" sz="14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jaccard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similarity</a:t>
            </a:r>
            <a:r>
              <a:rPr lang="en-US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,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Top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10 뉴스 특성 분석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top10_news =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news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[top10]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keywords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=[]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for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n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in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top10_news: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  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keywords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keywords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+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n.split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','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count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Counter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keywords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 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# 각 단어 별 개수 계산하기</a:t>
            </a: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tags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count.most_common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200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 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# 상위 200개 추출</a:t>
            </a: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word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[]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counts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[]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for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key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in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tags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: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  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word.append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key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[</a:t>
            </a:r>
            <a:r>
              <a:rPr lang="ko-KR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0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])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  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counts.append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key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[</a:t>
            </a:r>
            <a:r>
              <a:rPr lang="ko-KR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1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])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# </a:t>
            </a:r>
            <a:r>
              <a:rPr lang="ko-KR" altLang="ko-KR" sz="14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histogram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만들기</a:t>
            </a: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data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[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go.Bar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4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x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word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,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y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counts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)]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filename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doc-histogram-jaccard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</a:t>
            </a:r>
            <a:b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plotly.offline.plot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data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, </a:t>
            </a:r>
            <a:r>
              <a:rPr lang="ko-KR" altLang="ko-KR" sz="14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filename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filename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+ 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'.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html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</a:t>
            </a: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taglist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pytagcloud.make_tags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tags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, </a:t>
            </a:r>
            <a:r>
              <a:rPr lang="ko-KR" altLang="ko-KR" sz="14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maxsize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</a:t>
            </a:r>
            <a:r>
              <a:rPr lang="ko-KR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30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 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# </a:t>
            </a:r>
            <a:r>
              <a:rPr lang="ko-KR" altLang="ko-KR" sz="14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wordcloud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만들기</a:t>
            </a: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pytagcloud.create_tag_image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taglist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, 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doc-jaccard.jpg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, </a:t>
            </a:r>
            <a:r>
              <a:rPr lang="ko-KR" altLang="ko-KR" sz="14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fontname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Nanum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Gothic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, </a:t>
            </a:r>
            <a:r>
              <a:rPr lang="ko-KR" altLang="ko-KR" sz="14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rectangular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</a:t>
            </a: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False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</a:t>
            </a:r>
            <a:endParaRPr lang="ko-KR" altLang="ko-KR" sz="3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28E1824-A194-4957-B58D-A37CF9FA60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5455641-6E8B-4AF8-ACBF-40FC264DCC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245C656-F197-4283-89C9-78C648017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3008EE05-0DA2-489B-BE79-D5BD571FE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5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4CF52B63-B36F-4346-AA33-07201B5176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16185A37-AB77-4431-A087-2A73EFC78A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3D74BC4-D503-4755-9B06-7FD7EF1AB2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3483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D7F1F-1DEE-44B9-94D5-DF3DC614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유사도 측정 방법 별 </a:t>
            </a:r>
            <a:r>
              <a:rPr lang="en-US" altLang="ko-KR" dirty="0"/>
              <a:t>Top 10 </a:t>
            </a:r>
            <a:r>
              <a:rPr lang="ko-KR" altLang="en-US" dirty="0"/>
              <a:t>뉴스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8922CE-C1FE-488B-B9FC-3F90D732B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4450"/>
            <a:ext cx="7886700" cy="4972050"/>
          </a:xfrm>
        </p:spPr>
        <p:txBody>
          <a:bodyPr/>
          <a:lstStyle/>
          <a:p>
            <a:r>
              <a:rPr lang="ko-KR" altLang="en-US" dirty="0"/>
              <a:t>관련 라이브러리 불러오기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 err="1"/>
              <a:t>CountVectorizer</a:t>
            </a:r>
            <a:r>
              <a:rPr lang="en-US" altLang="ko-KR" dirty="0"/>
              <a:t>: bag of word </a:t>
            </a:r>
            <a:r>
              <a:rPr lang="ko-KR" altLang="en-US" dirty="0"/>
              <a:t>지원 라이브러리</a:t>
            </a:r>
          </a:p>
          <a:p>
            <a:pPr lvl="1"/>
            <a:r>
              <a:rPr lang="en-US" altLang="ko-KR" dirty="0" err="1"/>
              <a:t>jaccard_similarity_score</a:t>
            </a:r>
            <a:r>
              <a:rPr lang="en-US" altLang="ko-KR" dirty="0"/>
              <a:t>: </a:t>
            </a:r>
            <a:r>
              <a:rPr lang="en-US" altLang="ko-KR" dirty="0" err="1"/>
              <a:t>jaccard</a:t>
            </a:r>
            <a:r>
              <a:rPr lang="en-US" altLang="ko-KR" dirty="0"/>
              <a:t> </a:t>
            </a:r>
            <a:r>
              <a:rPr lang="ko-KR" altLang="en-US" dirty="0"/>
              <a:t>유사도 측정 라이브러리</a:t>
            </a:r>
          </a:p>
          <a:p>
            <a:pPr lvl="1"/>
            <a:r>
              <a:rPr lang="en-US" altLang="ko-KR" dirty="0" err="1"/>
              <a:t>cosine_similarity</a:t>
            </a:r>
            <a:r>
              <a:rPr lang="en-US" altLang="ko-KR" dirty="0"/>
              <a:t>: cosine </a:t>
            </a:r>
            <a:r>
              <a:rPr lang="ko-KR" altLang="en-US" dirty="0"/>
              <a:t>유사도 측정 라이브러리</a:t>
            </a:r>
          </a:p>
          <a:p>
            <a:pPr lvl="1"/>
            <a:r>
              <a:rPr lang="en-US" altLang="ko-KR" dirty="0" err="1"/>
              <a:t>euclidean_distances</a:t>
            </a:r>
            <a:r>
              <a:rPr lang="en-US" altLang="ko-KR" dirty="0"/>
              <a:t>: Euclidean </a:t>
            </a:r>
            <a:r>
              <a:rPr lang="ko-KR" altLang="en-US" dirty="0"/>
              <a:t>거리 측정 라이브러리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FA9815-656A-47D9-8514-F13E07770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0AF677A-F18A-4209-9AD7-5D96201EC70B}"/>
              </a:ext>
            </a:extLst>
          </p:cNvPr>
          <p:cNvSpPr/>
          <p:nvPr/>
        </p:nvSpPr>
        <p:spPr>
          <a:xfrm>
            <a:off x="1215376" y="1831181"/>
            <a:ext cx="6488444" cy="2826306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b="1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import</a:t>
            </a:r>
            <a:r>
              <a:rPr lang="ko-KR" altLang="ko-KR" sz="1600" b="1" dirty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numpy</a:t>
            </a:r>
            <a: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1600" b="1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as</a:t>
            </a:r>
            <a:r>
              <a:rPr lang="ko-KR" altLang="ko-KR" sz="1600" b="1" dirty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np</a:t>
            </a:r>
            <a:br>
              <a:rPr lang="ko-KR" altLang="ko-KR" sz="160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600" b="1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import</a:t>
            </a:r>
            <a:r>
              <a:rPr lang="ko-KR" altLang="ko-KR" sz="1600" b="1" dirty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pandas</a:t>
            </a:r>
            <a: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1600" b="1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as</a:t>
            </a:r>
            <a:r>
              <a:rPr lang="ko-KR" altLang="ko-KR" sz="1600" b="1" dirty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pd</a:t>
            </a:r>
            <a:b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600" b="1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from</a:t>
            </a:r>
            <a:r>
              <a:rPr lang="ko-KR" altLang="ko-KR" sz="1600" b="1" dirty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sklearn.feature_extraction.text</a:t>
            </a:r>
            <a: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1600" b="1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import</a:t>
            </a:r>
            <a:r>
              <a:rPr lang="ko-KR" altLang="ko-KR" sz="1600" b="1" dirty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CountVectorizer</a:t>
            </a:r>
            <a:b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600" b="1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from</a:t>
            </a:r>
            <a:r>
              <a:rPr lang="ko-KR" altLang="ko-KR" sz="1600" b="1" dirty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sklearn.metrics</a:t>
            </a:r>
            <a: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1600" b="1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import</a:t>
            </a:r>
            <a:r>
              <a:rPr lang="ko-KR" altLang="ko-KR" sz="1600" b="1" dirty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jaccard_similarity_score</a:t>
            </a:r>
            <a:b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600" b="1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from</a:t>
            </a:r>
            <a:r>
              <a:rPr lang="ko-KR" altLang="ko-KR" sz="1600" b="1" dirty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sklearn.metrics.pairwise</a:t>
            </a:r>
            <a: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1600" b="1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import</a:t>
            </a:r>
            <a:r>
              <a:rPr lang="ko-KR" altLang="ko-KR" sz="1600" b="1" dirty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cosine_similarity</a:t>
            </a:r>
            <a:b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600" b="1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from</a:t>
            </a:r>
            <a:r>
              <a:rPr lang="ko-KR" altLang="ko-KR" sz="1600" b="1" dirty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sklearn.metrics.pairwise</a:t>
            </a:r>
            <a: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1600" b="1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import</a:t>
            </a:r>
            <a:r>
              <a:rPr lang="ko-KR" altLang="ko-KR" sz="1600" b="1" dirty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euclidean_distances</a:t>
            </a:r>
            <a:b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600" b="1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from</a:t>
            </a:r>
            <a:r>
              <a:rPr lang="ko-KR" altLang="ko-KR" sz="1600" b="1" dirty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collections</a:t>
            </a:r>
            <a: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1600" b="1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import</a:t>
            </a:r>
            <a:r>
              <a:rPr lang="ko-KR" altLang="ko-KR" sz="1600" b="1" dirty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Counter</a:t>
            </a:r>
            <a:b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600" b="1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import</a:t>
            </a:r>
            <a:r>
              <a:rPr lang="ko-KR" altLang="ko-KR" sz="1600" b="1" dirty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pytagcloud</a:t>
            </a:r>
            <a:b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600" b="1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import</a:t>
            </a:r>
            <a:r>
              <a:rPr lang="ko-KR" altLang="ko-KR" sz="1600" b="1" dirty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plotly</a:t>
            </a:r>
            <a:b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600" b="1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import</a:t>
            </a:r>
            <a:r>
              <a:rPr lang="ko-KR" altLang="ko-KR" sz="1600" b="1" dirty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plotly.graph_objs</a:t>
            </a:r>
            <a: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1600" b="1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as</a:t>
            </a:r>
            <a:r>
              <a:rPr lang="ko-KR" altLang="ko-KR" sz="1600" b="1" dirty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go</a:t>
            </a:r>
            <a:endParaRPr lang="ko-KR" altLang="ko-KR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352156A-8E9A-4B37-BB07-C2E682447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1807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D7F1F-1DEE-44B9-94D5-DF3DC614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유사도 측정 방법 별 </a:t>
            </a:r>
            <a:r>
              <a:rPr lang="en-US" altLang="ko-KR" dirty="0"/>
              <a:t>Top 10 </a:t>
            </a:r>
            <a:r>
              <a:rPr lang="ko-KR" altLang="en-US" dirty="0"/>
              <a:t>뉴스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8922CE-C1FE-488B-B9FC-3F90D732B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4450"/>
            <a:ext cx="7886700" cy="4972050"/>
          </a:xfrm>
        </p:spPr>
        <p:txBody>
          <a:bodyPr/>
          <a:lstStyle/>
          <a:p>
            <a:r>
              <a:rPr lang="en-US" altLang="ko-KR" dirty="0"/>
              <a:t>Bag of word </a:t>
            </a:r>
            <a:r>
              <a:rPr lang="ko-KR" altLang="en-US" dirty="0"/>
              <a:t>만들기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CountVectorizer</a:t>
            </a:r>
            <a:r>
              <a:rPr lang="en-US" altLang="ko-KR" dirty="0"/>
              <a:t>(): </a:t>
            </a:r>
            <a:r>
              <a:rPr lang="ko-KR" altLang="en-US" dirty="0"/>
              <a:t>문서를 </a:t>
            </a:r>
            <a:r>
              <a:rPr lang="en-US" altLang="ko-KR" dirty="0"/>
              <a:t>bag of word </a:t>
            </a:r>
            <a:r>
              <a:rPr lang="ko-KR" altLang="en-US" dirty="0"/>
              <a:t>형식으로 바꿔주는 함수</a:t>
            </a:r>
          </a:p>
          <a:p>
            <a:pPr lvl="1"/>
            <a:endParaRPr lang="ko-KR" altLang="en-US" dirty="0"/>
          </a:p>
          <a:p>
            <a:pPr lvl="1"/>
            <a:r>
              <a:rPr lang="en-US" altLang="ko-KR" dirty="0"/>
              <a:t>Transform(data): data</a:t>
            </a:r>
            <a:r>
              <a:rPr lang="ko-KR" altLang="en-US" dirty="0"/>
              <a:t>를 벡터로 변환시켜 주는 함수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FA9815-656A-47D9-8514-F13E07770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0AF677A-F18A-4209-9AD7-5D96201EC70B}"/>
              </a:ext>
            </a:extLst>
          </p:cNvPr>
          <p:cNvSpPr/>
          <p:nvPr/>
        </p:nvSpPr>
        <p:spPr>
          <a:xfrm>
            <a:off x="1238401" y="1882553"/>
            <a:ext cx="6667199" cy="1464231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vect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CountVectorizer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()</a:t>
            </a:r>
            <a:br>
              <a:rPr lang="ko-KR" altLang="ko-KR" sz="16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vect.fit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news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bagOfWord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vect.transform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news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).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toarray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()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  <a:ea typeface="굴림체" panose="020B0609000101010101" pitchFamily="49" charset="-127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# 0번째 뉴스로 쿼리 만들기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query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vect.transform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([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news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[</a:t>
            </a:r>
            <a:r>
              <a:rPr lang="ko-KR" altLang="ko-KR" sz="16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0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]]).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toarray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()[</a:t>
            </a:r>
            <a:r>
              <a:rPr lang="ko-KR" altLang="ko-KR" sz="16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0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]</a:t>
            </a:r>
            <a:endParaRPr lang="ko-KR" altLang="ko-KR" sz="16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352156A-8E9A-4B37-BB07-C2E682447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6740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D7F1F-1DEE-44B9-94D5-DF3DC614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유사도 측정 방법 별 </a:t>
            </a:r>
            <a:r>
              <a:rPr lang="en-US" altLang="ko-KR" dirty="0"/>
              <a:t>Top 10 </a:t>
            </a:r>
            <a:r>
              <a:rPr lang="ko-KR" altLang="en-US" dirty="0"/>
              <a:t>뉴스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8922CE-C1FE-488B-B9FC-3F90D732B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4450"/>
            <a:ext cx="7886700" cy="5326982"/>
          </a:xfrm>
        </p:spPr>
        <p:txBody>
          <a:bodyPr>
            <a:normAutofit/>
          </a:bodyPr>
          <a:lstStyle/>
          <a:p>
            <a:r>
              <a:rPr lang="ko-KR" altLang="en-US" dirty="0"/>
              <a:t>여러 유사도 측정 방법을 이용하여 유사도 계산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jaccard_similarity_score</a:t>
            </a:r>
            <a:r>
              <a:rPr lang="en-US" altLang="ko-KR" dirty="0"/>
              <a:t>(data1, data2): </a:t>
            </a:r>
            <a:r>
              <a:rPr lang="en-US" altLang="ko-KR" dirty="0" err="1"/>
              <a:t>jaccard</a:t>
            </a:r>
            <a:r>
              <a:rPr lang="en-US" altLang="ko-KR" dirty="0"/>
              <a:t> </a:t>
            </a:r>
            <a:r>
              <a:rPr lang="ko-KR" altLang="en-US" dirty="0"/>
              <a:t>유사도를 계산</a:t>
            </a:r>
          </a:p>
          <a:p>
            <a:pPr lvl="1"/>
            <a:r>
              <a:rPr lang="en-US" altLang="ko-KR" dirty="0" err="1"/>
              <a:t>cosine_similarity</a:t>
            </a:r>
            <a:r>
              <a:rPr lang="en-US" altLang="ko-KR" dirty="0"/>
              <a:t>(list1, list2): cosine</a:t>
            </a:r>
            <a:r>
              <a:rPr lang="ko-KR" altLang="en-US" dirty="0"/>
              <a:t>유사도를 계산</a:t>
            </a:r>
          </a:p>
          <a:p>
            <a:pPr lvl="1"/>
            <a:r>
              <a:rPr lang="en-US" altLang="ko-KR" dirty="0" err="1"/>
              <a:t>euclidean_distances</a:t>
            </a:r>
            <a:r>
              <a:rPr lang="en-US" altLang="ko-KR" dirty="0"/>
              <a:t>(list1, list2): Euclidean </a:t>
            </a:r>
            <a:r>
              <a:rPr lang="ko-KR" altLang="en-US" dirty="0"/>
              <a:t>거리를 계산</a:t>
            </a:r>
          </a:p>
          <a:p>
            <a:pPr lvl="1"/>
            <a:r>
              <a:rPr lang="en-US" altLang="ko-KR" dirty="0" err="1"/>
              <a:t>corrcoef</a:t>
            </a:r>
            <a:r>
              <a:rPr lang="en-US" altLang="ko-KR" dirty="0"/>
              <a:t>(data1, data2): PCC</a:t>
            </a:r>
            <a:r>
              <a:rPr lang="ko-KR" altLang="en-US" dirty="0"/>
              <a:t>를 계산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FA9815-656A-47D9-8514-F13E07770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0AF677A-F18A-4209-9AD7-5D96201EC70B}"/>
              </a:ext>
            </a:extLst>
          </p:cNvPr>
          <p:cNvSpPr/>
          <p:nvPr/>
        </p:nvSpPr>
        <p:spPr>
          <a:xfrm>
            <a:off x="317688" y="2062325"/>
            <a:ext cx="8508623" cy="2826306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jaccard_sim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=[] </a:t>
            </a:r>
            <a:r>
              <a:rPr lang="ko-KR" altLang="ko-KR" sz="16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# </a:t>
            </a:r>
            <a:r>
              <a:rPr lang="ko-KR" altLang="ko-KR" sz="16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jaccard</a:t>
            </a:r>
            <a:r>
              <a:rPr lang="ko-KR" altLang="ko-KR" sz="16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6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similarity를</a:t>
            </a:r>
            <a:r>
              <a:rPr lang="ko-KR" altLang="ko-KR" sz="16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이용하여 쿼리와 문장의 유사도 계산</a:t>
            </a:r>
            <a:br>
              <a:rPr lang="ko-KR" altLang="ko-KR" sz="16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cosine_sim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[] </a:t>
            </a:r>
            <a:r>
              <a:rPr lang="ko-KR" altLang="ko-KR" sz="16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# </a:t>
            </a:r>
            <a:r>
              <a:rPr lang="ko-KR" altLang="ko-KR" sz="16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cosine</a:t>
            </a:r>
            <a:r>
              <a:rPr lang="ko-KR" altLang="ko-KR" sz="16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6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similarity를</a:t>
            </a:r>
            <a:r>
              <a:rPr lang="ko-KR" altLang="ko-KR" sz="16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이용하여 쿼리와 문장의 유사도 계산</a:t>
            </a:r>
            <a:br>
              <a:rPr lang="ko-KR" altLang="ko-KR" sz="16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euclidean_dist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[] </a:t>
            </a:r>
            <a:r>
              <a:rPr lang="ko-KR" altLang="ko-KR" sz="16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# </a:t>
            </a:r>
            <a:r>
              <a:rPr lang="ko-KR" altLang="ko-KR" sz="16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euclidean</a:t>
            </a:r>
            <a:r>
              <a:rPr lang="ko-KR" altLang="ko-KR" sz="16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6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dist를</a:t>
            </a:r>
            <a:r>
              <a:rPr lang="ko-KR" altLang="ko-KR" sz="16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이용하여 쿼리와 문장의 유사도 계산</a:t>
            </a:r>
            <a:br>
              <a:rPr lang="ko-KR" altLang="ko-KR" sz="16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pcc_sim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[] </a:t>
            </a:r>
            <a:r>
              <a:rPr lang="ko-KR" altLang="ko-KR" sz="16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# </a:t>
            </a:r>
            <a:r>
              <a:rPr lang="ko-KR" altLang="ko-KR" sz="16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PCC를</a:t>
            </a:r>
            <a:r>
              <a:rPr lang="ko-KR" altLang="ko-KR" sz="16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이용하여 쿼리와 문장의 유사도 계산</a:t>
            </a:r>
            <a:br>
              <a:rPr lang="ko-KR" altLang="ko-KR" sz="16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6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for</a:t>
            </a:r>
            <a:r>
              <a:rPr lang="ko-KR" altLang="ko-KR" sz="16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temp_news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6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in</a:t>
            </a:r>
            <a:r>
              <a:rPr lang="ko-KR" altLang="ko-KR" sz="16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bagOfWord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: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  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jaccard_sim.append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jaccard_similarity_score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query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,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temp_news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))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  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cosine_sim.append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cosine_similarity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([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query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], [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temp_news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])[</a:t>
            </a:r>
            <a:r>
              <a:rPr lang="ko-KR" altLang="ko-KR" sz="16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0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][</a:t>
            </a:r>
            <a:r>
              <a:rPr lang="ko-KR" altLang="ko-KR" sz="16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0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])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  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euclidean_dist.append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euclidean_distances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([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query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], [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temp_news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])[</a:t>
            </a:r>
            <a:r>
              <a:rPr lang="ko-KR" altLang="ko-KR" sz="16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0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][</a:t>
            </a:r>
            <a:r>
              <a:rPr lang="ko-KR" altLang="ko-KR" sz="16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0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])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  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pcc_sim.append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np.corrcoef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query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,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temp_news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)[</a:t>
            </a:r>
            <a:r>
              <a:rPr lang="ko-KR" altLang="ko-KR" sz="16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0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, </a:t>
            </a:r>
            <a:r>
              <a:rPr lang="ko-KR" altLang="ko-KR" sz="16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1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])</a:t>
            </a:r>
            <a:endParaRPr lang="ko-KR" altLang="ko-KR" sz="16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352156A-8E9A-4B37-BB07-C2E682447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8077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D7F1F-1DEE-44B9-94D5-DF3DC614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유사도 측정 방법 별 </a:t>
            </a:r>
            <a:r>
              <a:rPr lang="en-US" altLang="ko-KR" dirty="0"/>
              <a:t>Top 10 </a:t>
            </a:r>
            <a:r>
              <a:rPr lang="ko-KR" altLang="en-US" dirty="0"/>
              <a:t>뉴스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8922CE-C1FE-488B-B9FC-3F90D732B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4450"/>
            <a:ext cx="7886700" cy="5206666"/>
          </a:xfrm>
        </p:spPr>
        <p:txBody>
          <a:bodyPr/>
          <a:lstStyle/>
          <a:p>
            <a:r>
              <a:rPr lang="ko-KR" altLang="en-US" dirty="0"/>
              <a:t>유사도 측정 결과 저장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list[::-1]: list</a:t>
            </a:r>
            <a:r>
              <a:rPr lang="ko-KR" altLang="en-US" dirty="0">
                <a:latin typeface="+mn-ea"/>
              </a:rPr>
              <a:t>의 요소를 역순으로 바꿈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FA9815-656A-47D9-8514-F13E07770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0AF677A-F18A-4209-9AD7-5D96201EC70B}"/>
              </a:ext>
            </a:extLst>
          </p:cNvPr>
          <p:cNvSpPr/>
          <p:nvPr/>
        </p:nvSpPr>
        <p:spPr>
          <a:xfrm>
            <a:off x="628651" y="1959800"/>
            <a:ext cx="7886699" cy="3915966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jaccard_sim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np.asarray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jaccard_sim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</a:t>
            </a:r>
            <a:br>
              <a:rPr lang="ko-KR" altLang="ko-KR" sz="16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jaccard_sim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np.argsort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jaccard_sim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jaccard_sim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jaccard_sim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[::-</a:t>
            </a:r>
            <a:r>
              <a:rPr lang="ko-KR" altLang="ko-KR" sz="16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1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]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cosine_sim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np.asarray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cosine_sim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cosine_sim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np.argsort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cosine_sim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cosine_sim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cosine_sim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[::-</a:t>
            </a:r>
            <a:r>
              <a:rPr lang="ko-KR" altLang="ko-KR" sz="16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1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]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euclidean_dist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np.asarray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euclidean_dist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euclidean_dist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np.argsort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euclidean_dist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pcc_sim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np.asarray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pcc_sim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</a:t>
            </a:r>
            <a:br>
              <a:rPr lang="ko-KR" altLang="ko-KR" sz="16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pcc_sim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np.argsort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pcc_sim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pcc_sim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pcc_sim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[::-</a:t>
            </a:r>
            <a:r>
              <a:rPr lang="ko-KR" altLang="ko-KR" sz="16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1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]</a:t>
            </a:r>
            <a:endParaRPr lang="ko-KR" altLang="ko-KR" sz="16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352156A-8E9A-4B37-BB07-C2E682447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75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CC5A90-9AEA-4A7E-8C55-E1605F925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Boxplot:</a:t>
            </a:r>
            <a:r>
              <a:rPr lang="ko-KR" altLang="en-US" dirty="0"/>
              <a:t> 속성 간 비교 분석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F8B4BD-8F03-4038-B64E-76CDE1CF2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B5B3DE2-E303-46CC-818E-16695B1C3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44E9D65-BD87-4E0A-B138-E891C24C42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0A34397-66E2-4BA6-A0D3-93DA8C758279}"/>
              </a:ext>
            </a:extLst>
          </p:cNvPr>
          <p:cNvSpPr/>
          <p:nvPr/>
        </p:nvSpPr>
        <p:spPr>
          <a:xfrm>
            <a:off x="576566" y="1431131"/>
            <a:ext cx="7990868" cy="5107781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import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pandas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as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# 필요 라이브러리 불러오기</a:t>
            </a: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import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plotly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import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plotly.graph_objs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as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go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iris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pd.read_csv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Iris.csv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)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# </a:t>
            </a:r>
            <a:r>
              <a:rPr lang="ko-KR" altLang="ko-KR" sz="14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Iris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데이터셋 불러오기</a:t>
            </a: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400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print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iris.head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()) 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# 데이터 확인</a:t>
            </a: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features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</a:t>
            </a:r>
            <a:r>
              <a:rPr lang="ko-KR" altLang="ko-KR" sz="1400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list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iris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)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# </a:t>
            </a:r>
            <a:r>
              <a:rPr lang="ko-KR" altLang="ko-KR" sz="14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Iris의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특성 이름 저장</a:t>
            </a: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features.remove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Species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)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400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print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features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) 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# 특성 확인</a:t>
            </a: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plots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[]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# 특성 별 </a:t>
            </a:r>
            <a:r>
              <a:rPr lang="ko-KR" altLang="ko-KR" sz="14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boxplot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만들기</a:t>
            </a: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for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feature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in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features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: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plot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go.Box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    </a:t>
            </a:r>
            <a:r>
              <a:rPr lang="ko-KR" altLang="ko-KR" sz="14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y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iris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[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feature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],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    </a:t>
            </a:r>
            <a:r>
              <a:rPr lang="ko-KR" altLang="ko-KR" sz="14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name</a:t>
            </a:r>
            <a:r>
              <a:rPr lang="ko-KR" altLang="ko-KR" sz="1400" dirty="0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feature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)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plots.append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plot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)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# 만들어진 </a:t>
            </a:r>
            <a:r>
              <a:rPr lang="ko-KR" altLang="ko-KR" sz="14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boxplot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저장</a:t>
            </a:r>
            <a:endParaRPr lang="ko-KR" altLang="ko-KR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plotly.offline.plot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plots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4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filename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Iris-boxplot.html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)</a:t>
            </a:r>
            <a:endParaRPr lang="ko-KR" altLang="ko-KR" sz="14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0125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D7F1F-1DEE-44B9-94D5-DF3DC614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유사도 측정 방법 별 </a:t>
            </a:r>
            <a:r>
              <a:rPr lang="en-US" altLang="ko-KR" dirty="0"/>
              <a:t>Top 10 </a:t>
            </a:r>
            <a:r>
              <a:rPr lang="ko-KR" altLang="en-US" dirty="0"/>
              <a:t>뉴스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8922CE-C1FE-488B-B9FC-3F90D732B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4450"/>
            <a:ext cx="7886700" cy="4972050"/>
          </a:xfrm>
        </p:spPr>
        <p:txBody>
          <a:bodyPr/>
          <a:lstStyle/>
          <a:p>
            <a:r>
              <a:rPr lang="en-US" altLang="ko-KR" dirty="0"/>
              <a:t>Histogram</a:t>
            </a:r>
            <a:r>
              <a:rPr lang="ko-KR" altLang="en-US" dirty="0"/>
              <a:t>과 </a:t>
            </a:r>
            <a:r>
              <a:rPr lang="en-US" altLang="ko-KR" dirty="0"/>
              <a:t>word cloud </a:t>
            </a:r>
            <a:r>
              <a:rPr lang="ko-KR" altLang="en-US" dirty="0"/>
              <a:t>만들기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 err="1"/>
              <a:t>go.Bar</a:t>
            </a:r>
            <a:r>
              <a:rPr lang="en-US" altLang="ko-KR" dirty="0"/>
              <a:t>(): </a:t>
            </a:r>
            <a:r>
              <a:rPr lang="ko-KR" altLang="en-US" dirty="0"/>
              <a:t>히스토그램을 만들어주는 함수</a:t>
            </a:r>
          </a:p>
          <a:p>
            <a:pPr lvl="1"/>
            <a:endParaRPr lang="ko-KR" altLang="en-US" dirty="0"/>
          </a:p>
          <a:p>
            <a:pPr lvl="1"/>
            <a:r>
              <a:rPr lang="en-US" altLang="ko-KR" dirty="0" err="1"/>
              <a:t>pytagcloud.make_tags</a:t>
            </a:r>
            <a:r>
              <a:rPr lang="en-US" altLang="ko-KR" dirty="0"/>
              <a:t>(): word cloud</a:t>
            </a:r>
            <a:r>
              <a:rPr lang="ko-KR" altLang="en-US" dirty="0"/>
              <a:t>를 만들어주는 함수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FA9815-656A-47D9-8514-F13E07770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0AF677A-F18A-4209-9AD7-5D96201EC70B}"/>
              </a:ext>
            </a:extLst>
          </p:cNvPr>
          <p:cNvSpPr/>
          <p:nvPr/>
        </p:nvSpPr>
        <p:spPr>
          <a:xfrm>
            <a:off x="241488" y="1927674"/>
            <a:ext cx="8661023" cy="2281476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data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[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go.Bar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x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word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,</a:t>
            </a: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y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counts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)]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filename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</a:t>
            </a:r>
            <a:r>
              <a:rPr lang="ko-KR" altLang="ko-KR" sz="16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doc-histogram-jaccard</a:t>
            </a:r>
            <a:r>
              <a:rPr lang="ko-KR" altLang="en-US" sz="16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’</a:t>
            </a:r>
            <a:endParaRPr lang="en-US" altLang="ko-KR" sz="1600" b="1" dirty="0">
              <a:solidFill>
                <a:srgbClr val="008080"/>
              </a:solidFill>
              <a:latin typeface="Consolas" panose="020B0609020204030204" pitchFamily="49" charset="0"/>
              <a:ea typeface="굴림체" panose="020B0609000101010101" pitchFamily="49" charset="-127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# 만들어진 </a:t>
            </a:r>
            <a:r>
              <a:rPr lang="ko-KR" altLang="ko-KR" sz="16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histogram</a:t>
            </a:r>
            <a:r>
              <a:rPr lang="ko-KR" altLang="ko-KR" sz="16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저장</a:t>
            </a:r>
            <a:br>
              <a:rPr lang="ko-KR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plotly.offline.plot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data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, 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filename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filename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+ </a:t>
            </a:r>
            <a:r>
              <a:rPr lang="ko-KR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'.</a:t>
            </a:r>
            <a:r>
              <a:rPr lang="ko-KR" altLang="ko-KR" sz="16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html</a:t>
            </a:r>
            <a:r>
              <a:rPr lang="ko-KR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</a:t>
            </a:r>
            <a:endParaRPr lang="en-US" altLang="ko-KR" sz="1600" i="1" dirty="0">
              <a:solidFill>
                <a:srgbClr val="808080"/>
              </a:solidFill>
              <a:latin typeface="Consolas" panose="020B0609020204030204" pitchFamily="49" charset="0"/>
              <a:ea typeface="굴림체" panose="020B0609000101010101" pitchFamily="49" charset="-127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ko-KR" altLang="ko-KR" sz="16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taglist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pytagcloud.make_tags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tags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, 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maxsize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</a:t>
            </a:r>
            <a:r>
              <a:rPr lang="ko-KR" altLang="ko-KR" sz="16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30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</a:t>
            </a:r>
            <a:br>
              <a:rPr lang="ko-KR" altLang="ko-KR" sz="16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pytagcloud.create_tag_image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taglist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, </a:t>
            </a:r>
            <a:r>
              <a:rPr lang="ko-KR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</a:t>
            </a:r>
            <a:r>
              <a:rPr lang="ko-KR" altLang="ko-KR" sz="16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doc-jaccard.jpg</a:t>
            </a:r>
            <a:r>
              <a:rPr lang="ko-KR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, 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fontname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</a:t>
            </a:r>
            <a:r>
              <a:rPr lang="ko-KR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</a:t>
            </a:r>
            <a:r>
              <a:rPr lang="ko-KR" altLang="ko-KR" sz="16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Nanum</a:t>
            </a:r>
            <a:r>
              <a:rPr lang="ko-KR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6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Gothic</a:t>
            </a:r>
            <a:r>
              <a:rPr lang="ko-KR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, 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rectangular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</a:t>
            </a:r>
            <a:r>
              <a:rPr lang="ko-KR" altLang="ko-KR" sz="16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False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</a:t>
            </a:r>
            <a:endParaRPr lang="ko-KR" altLang="ko-KR" sz="16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352156A-8E9A-4B37-BB07-C2E682447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8917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AB322-27AD-447F-9429-0335C25F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유사도 측정 방법 별 </a:t>
            </a:r>
            <a:r>
              <a:rPr lang="en-US" altLang="ko-KR" dirty="0"/>
              <a:t>Top 10 </a:t>
            </a:r>
            <a:r>
              <a:rPr lang="ko-KR" altLang="en-US" dirty="0"/>
              <a:t>뉴스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B67E5B-B512-4097-9C60-03F91C123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Jaccard similarity</a:t>
            </a:r>
            <a:r>
              <a:rPr lang="ko-KR" altLang="en-US" dirty="0"/>
              <a:t>를 이용한 </a:t>
            </a:r>
            <a:r>
              <a:rPr lang="en-US" altLang="ko-KR" dirty="0"/>
              <a:t>Top 10 </a:t>
            </a:r>
            <a:r>
              <a:rPr lang="ko-KR" altLang="en-US" dirty="0"/>
              <a:t>뉴스 특성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2CD7F9-1EAC-40CA-A061-77D938305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61</a:t>
            </a:fld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28E1824-A194-4957-B58D-A37CF9FA60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5455641-6E8B-4AF8-ACBF-40FC264DCC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245C656-F197-4283-89C9-78C648017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717194E-FB35-4E46-9CF8-E0E073309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41" y="2331541"/>
            <a:ext cx="4967460" cy="358411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62FD446-6E1C-4C4A-9684-E1CB55435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348" y="2712720"/>
            <a:ext cx="2559002" cy="256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136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AB322-27AD-447F-9429-0335C25F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유사도 측정 방법 별 </a:t>
            </a:r>
            <a:r>
              <a:rPr lang="en-US" altLang="ko-KR" dirty="0"/>
              <a:t>Top 10 </a:t>
            </a:r>
            <a:r>
              <a:rPr lang="ko-KR" altLang="en-US" dirty="0"/>
              <a:t>뉴스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B67E5B-B512-4097-9C60-03F91C123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cosine similarity</a:t>
            </a:r>
            <a:r>
              <a:rPr lang="ko-KR" altLang="en-US" dirty="0"/>
              <a:t>를 이용한 </a:t>
            </a:r>
            <a:r>
              <a:rPr lang="en-US" altLang="ko-KR" dirty="0"/>
              <a:t>Top 10 </a:t>
            </a:r>
            <a:r>
              <a:rPr lang="ko-KR" altLang="en-US" dirty="0"/>
              <a:t>뉴스 특성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2CD7F9-1EAC-40CA-A061-77D938305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62</a:t>
            </a:fld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28E1824-A194-4957-B58D-A37CF9FA60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5455641-6E8B-4AF8-ACBF-40FC264DCC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245C656-F197-4283-89C9-78C648017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AFEB37-7EBF-4C88-9D70-1F147FB07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7" y="2231707"/>
            <a:ext cx="4691579" cy="35261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F07380-3E80-4E4D-B970-A51664971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362" y="2639951"/>
            <a:ext cx="2566988" cy="254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8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10960-8D78-43B9-85F6-928A52653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LSH</a:t>
            </a:r>
            <a:r>
              <a:rPr lang="ko-KR" altLang="en-US" dirty="0"/>
              <a:t>를 이용한 정보검색 과정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14947E-82E8-447D-BD9E-A29500BD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63</a:t>
            </a:fld>
            <a:endParaRPr lang="ko-KR" altLang="en-US"/>
          </a:p>
        </p:txBody>
      </p:sp>
      <p:pic>
        <p:nvPicPr>
          <p:cNvPr id="4098" name="Picture 2" descr="database iconì ëí ì´ë¯¸ì§ ê²ìê²°ê³¼">
            <a:extLst>
              <a:ext uri="{FF2B5EF4-FFF2-40B4-BE49-F238E27FC236}">
                <a16:creationId xmlns:a16="http://schemas.microsoft.com/office/drawing/2014/main" id="{72E1D799-DAB5-4C98-BD67-9FA5A9156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889" y="4971902"/>
            <a:ext cx="1724118" cy="126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query document search iconì ëí ì´ë¯¸ì§ ê²ìê²°ê³¼">
            <a:extLst>
              <a:ext uri="{FF2B5EF4-FFF2-40B4-BE49-F238E27FC236}">
                <a16:creationId xmlns:a16="http://schemas.microsoft.com/office/drawing/2014/main" id="{244F7CC9-7C59-480F-BC1C-239EC0010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879" y="4489852"/>
            <a:ext cx="712847" cy="712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similar document iconì ëí ì´ë¯¸ì§ ê²ìê²°ê³¼">
            <a:extLst>
              <a:ext uri="{FF2B5EF4-FFF2-40B4-BE49-F238E27FC236}">
                <a16:creationId xmlns:a16="http://schemas.microsoft.com/office/drawing/2014/main" id="{BED67F39-C773-47D3-8761-E2B3C9707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882" y="1344859"/>
            <a:ext cx="780809" cy="78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document iconì ëí ì´ë¯¸ì§ ê²ìê²°ê³¼">
            <a:extLst>
              <a:ext uri="{FF2B5EF4-FFF2-40B4-BE49-F238E27FC236}">
                <a16:creationId xmlns:a16="http://schemas.microsoft.com/office/drawing/2014/main" id="{054AAF8E-77F1-4DB9-B736-E65AE9DF9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703" y="4237468"/>
            <a:ext cx="965231" cy="96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similar document iconì ëí ì´ë¯¸ì§ ê²ìê²°ê³¼">
            <a:extLst>
              <a:ext uri="{FF2B5EF4-FFF2-40B4-BE49-F238E27FC236}">
                <a16:creationId xmlns:a16="http://schemas.microsoft.com/office/drawing/2014/main" id="{78D8D700-C2B8-4EB1-8CD6-60182423C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581" y="1344859"/>
            <a:ext cx="780809" cy="78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similar document iconì ëí ì´ë¯¸ì§ ê²ìê²°ê³¼">
            <a:extLst>
              <a:ext uri="{FF2B5EF4-FFF2-40B4-BE49-F238E27FC236}">
                <a16:creationId xmlns:a16="http://schemas.microsoft.com/office/drawing/2014/main" id="{7ED5EA16-C7A5-4D3A-A70D-4A7A7BFD1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581" y="2318153"/>
            <a:ext cx="780809" cy="78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similar document iconì ëí ì´ë¯¸ì§ ê²ìê²°ê³¼">
            <a:extLst>
              <a:ext uri="{FF2B5EF4-FFF2-40B4-BE49-F238E27FC236}">
                <a16:creationId xmlns:a16="http://schemas.microsoft.com/office/drawing/2014/main" id="{ECE3B86E-DFF4-4C41-9004-C57EF846F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832" y="2318153"/>
            <a:ext cx="780809" cy="78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user iconì ëí ì´ë¯¸ì§ ê²ìê²°ê³¼">
            <a:extLst>
              <a:ext uri="{FF2B5EF4-FFF2-40B4-BE49-F238E27FC236}">
                <a16:creationId xmlns:a16="http://schemas.microsoft.com/office/drawing/2014/main" id="{FCD0A4DD-E915-4884-B2FB-78929F3D9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82590"/>
            <a:ext cx="1278674" cy="122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CCD89D-333A-4549-9A5F-F1BB6AB21377}"/>
              </a:ext>
            </a:extLst>
          </p:cNvPr>
          <p:cNvSpPr/>
          <p:nvPr/>
        </p:nvSpPr>
        <p:spPr>
          <a:xfrm>
            <a:off x="4795364" y="6236212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문서 </a:t>
            </a:r>
            <a:r>
              <a:rPr lang="en-US" altLang="ko-KR" b="1" dirty="0"/>
              <a:t>DB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164D809-A8EF-4450-803F-6F60A9330E8A}"/>
              </a:ext>
            </a:extLst>
          </p:cNvPr>
          <p:cNvSpPr/>
          <p:nvPr/>
        </p:nvSpPr>
        <p:spPr>
          <a:xfrm>
            <a:off x="1341284" y="1520734"/>
            <a:ext cx="10770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/>
              <a:t>질의 </a:t>
            </a:r>
            <a:r>
              <a:rPr lang="en-US" altLang="ko-KR" b="1" dirty="0"/>
              <a:t>(</a:t>
            </a:r>
            <a:r>
              <a:rPr lang="ko-KR" altLang="en-US" b="1" dirty="0"/>
              <a:t>키워드</a:t>
            </a:r>
            <a:r>
              <a:rPr lang="en-US" altLang="ko-KR" b="1" dirty="0"/>
              <a:t>)</a:t>
            </a:r>
            <a:endParaRPr lang="ko-KR" altLang="en-US" dirty="0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58B00D38-1E10-4DC2-BAEF-EC0F2B20587F}"/>
              </a:ext>
            </a:extLst>
          </p:cNvPr>
          <p:cNvCxnSpPr>
            <a:cxnSpLocks/>
          </p:cNvCxnSpPr>
          <p:nvPr/>
        </p:nvCxnSpPr>
        <p:spPr>
          <a:xfrm rot="10800000">
            <a:off x="791737" y="3044342"/>
            <a:ext cx="3572152" cy="269147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2430975-02C8-4591-B566-888521159C82}"/>
              </a:ext>
            </a:extLst>
          </p:cNvPr>
          <p:cNvSpPr/>
          <p:nvPr/>
        </p:nvSpPr>
        <p:spPr>
          <a:xfrm>
            <a:off x="982058" y="5219341"/>
            <a:ext cx="3275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같은 해시 값을 갖는 문서 제공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8A0DBFB-DB70-443A-B0B9-AA92F3A7938E}"/>
              </a:ext>
            </a:extLst>
          </p:cNvPr>
          <p:cNvSpPr/>
          <p:nvPr/>
        </p:nvSpPr>
        <p:spPr>
          <a:xfrm>
            <a:off x="5221271" y="4535417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유사도 측정</a:t>
            </a:r>
            <a:endParaRPr lang="ko-KR" altLang="en-US" dirty="0"/>
          </a:p>
        </p:txBody>
      </p:sp>
      <p:sp>
        <p:nvSpPr>
          <p:cNvPr id="50" name="AutoShape 3">
            <a:extLst>
              <a:ext uri="{FF2B5EF4-FFF2-40B4-BE49-F238E27FC236}">
                <a16:creationId xmlns:a16="http://schemas.microsoft.com/office/drawing/2014/main" id="{30ED2A2E-F3B1-4A48-B1BC-4695531CB00C}"/>
              </a:ext>
            </a:extLst>
          </p:cNvPr>
          <p:cNvSpPr>
            <a:spLocks noChangeArrowheads="1"/>
          </p:cNvSpPr>
          <p:nvPr/>
        </p:nvSpPr>
        <p:spPr bwMode="auto">
          <a:xfrm rot="-5394873">
            <a:off x="2425924" y="1631122"/>
            <a:ext cx="1371600" cy="1374601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" wrap="none" anchor="ctr"/>
          <a:lstStyle/>
          <a:p>
            <a:pPr algn="ctr"/>
            <a:r>
              <a:rPr lang="ko-KR" altLang="en-US" b="1" dirty="0">
                <a:solidFill>
                  <a:srgbClr val="C00000"/>
                </a:solidFill>
                <a:latin typeface="Calibri" panose="020F0502020204030204" pitchFamily="34" charset="0"/>
                <a:cs typeface="Arial" pitchFamily="34" charset="0"/>
              </a:rPr>
              <a:t>질의</a:t>
            </a:r>
            <a:r>
              <a:rPr lang="ko-KR" altLang="en-US" sz="1800" b="1" dirty="0">
                <a:solidFill>
                  <a:srgbClr val="C00000"/>
                </a:solidFill>
                <a:latin typeface="Calibri" panose="020F0502020204030204" pitchFamily="34" charset="0"/>
                <a:cs typeface="Arial" pitchFamily="34" charset="0"/>
              </a:rPr>
              <a:t> </a:t>
            </a:r>
            <a:r>
              <a:rPr lang="ko-KR" altLang="en-US" sz="1800" b="1" dirty="0" err="1">
                <a:solidFill>
                  <a:srgbClr val="C00000"/>
                </a:solidFill>
                <a:latin typeface="Calibri" panose="020F0502020204030204" pitchFamily="34" charset="0"/>
                <a:cs typeface="Arial" pitchFamily="34" charset="0"/>
              </a:rPr>
              <a:t>전처리</a:t>
            </a:r>
            <a:endParaRPr lang="en-US" sz="1800" b="1" dirty="0">
              <a:solidFill>
                <a:srgbClr val="C00000"/>
              </a:solidFill>
              <a:latin typeface="Calibri" panose="020F0502020204030204" pitchFamily="34" charset="0"/>
              <a:cs typeface="Arial" pitchFamily="34" charset="0"/>
            </a:endParaRPr>
          </a:p>
        </p:txBody>
      </p:sp>
      <p:sp>
        <p:nvSpPr>
          <p:cNvPr id="51" name="Line 7">
            <a:extLst>
              <a:ext uri="{FF2B5EF4-FFF2-40B4-BE49-F238E27FC236}">
                <a16:creationId xmlns:a16="http://schemas.microsoft.com/office/drawing/2014/main" id="{F3F3CDD3-976C-4A69-8F18-2DBAB9FDCFF5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7417" y="2318153"/>
            <a:ext cx="84077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latin typeface="Calibri" panose="020F0502020204030204" pitchFamily="34" charset="0"/>
              <a:cs typeface="Arial" pitchFamily="34" charset="0"/>
            </a:endParaRPr>
          </a:p>
        </p:txBody>
      </p:sp>
      <p:sp>
        <p:nvSpPr>
          <p:cNvPr id="52" name="AutoShape 4">
            <a:extLst>
              <a:ext uri="{FF2B5EF4-FFF2-40B4-BE49-F238E27FC236}">
                <a16:creationId xmlns:a16="http://schemas.microsoft.com/office/drawing/2014/main" id="{9BD2784F-3240-444A-93B0-61AFE9036391}"/>
              </a:ext>
            </a:extLst>
          </p:cNvPr>
          <p:cNvSpPr>
            <a:spLocks noChangeArrowheads="1"/>
          </p:cNvSpPr>
          <p:nvPr/>
        </p:nvSpPr>
        <p:spPr bwMode="auto">
          <a:xfrm rot="16205127">
            <a:off x="4353914" y="1457151"/>
            <a:ext cx="1371600" cy="1723235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vert" wrap="none" anchor="ctr"/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+mn-ea"/>
                <a:cs typeface="Arial" pitchFamily="34" charset="0"/>
              </a:rPr>
              <a:t>Bag of word</a:t>
            </a:r>
            <a:r>
              <a:rPr lang="ko-KR" altLang="en-US" b="1" dirty="0">
                <a:solidFill>
                  <a:srgbClr val="C00000"/>
                </a:solidFill>
                <a:latin typeface="+mn-ea"/>
                <a:cs typeface="Arial" pitchFamily="34" charset="0"/>
              </a:rPr>
              <a:t>로</a:t>
            </a:r>
            <a:br>
              <a:rPr lang="en-US" altLang="ko-KR" b="1" dirty="0">
                <a:solidFill>
                  <a:srgbClr val="C00000"/>
                </a:solidFill>
                <a:latin typeface="+mn-ea"/>
                <a:cs typeface="Arial" pitchFamily="34" charset="0"/>
              </a:rPr>
            </a:br>
            <a:r>
              <a:rPr lang="ko-KR" altLang="en-US" b="1" dirty="0">
                <a:solidFill>
                  <a:srgbClr val="C00000"/>
                </a:solidFill>
                <a:latin typeface="+mn-ea"/>
                <a:cs typeface="Arial" pitchFamily="34" charset="0"/>
              </a:rPr>
              <a:t>표현</a:t>
            </a:r>
          </a:p>
        </p:txBody>
      </p:sp>
      <p:sp>
        <p:nvSpPr>
          <p:cNvPr id="53" name="Line 7">
            <a:extLst>
              <a:ext uri="{FF2B5EF4-FFF2-40B4-BE49-F238E27FC236}">
                <a16:creationId xmlns:a16="http://schemas.microsoft.com/office/drawing/2014/main" id="{21AF2708-867D-4989-BE61-FDEED3564844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0047" y="2318153"/>
            <a:ext cx="37702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latin typeface="Calibri" panose="020F0502020204030204" pitchFamily="34" charset="0"/>
              <a:cs typeface="Arial" pitchFamily="34" charset="0"/>
            </a:endParaRPr>
          </a:p>
        </p:txBody>
      </p:sp>
      <p:sp>
        <p:nvSpPr>
          <p:cNvPr id="54" name="Line 7">
            <a:extLst>
              <a:ext uri="{FF2B5EF4-FFF2-40B4-BE49-F238E27FC236}">
                <a16:creationId xmlns:a16="http://schemas.microsoft.com/office/drawing/2014/main" id="{D65F2A7C-23C6-496B-9D0B-7DF045FF1DC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65686" y="2910663"/>
            <a:ext cx="0" cy="158265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latin typeface="Calibri" panose="020F0502020204030204" pitchFamily="34" charset="0"/>
              <a:cs typeface="Arial" pitchFamily="34" charset="0"/>
            </a:endParaRPr>
          </a:p>
        </p:txBody>
      </p:sp>
      <p:sp>
        <p:nvSpPr>
          <p:cNvPr id="55" name="AutoShape 3">
            <a:extLst>
              <a:ext uri="{FF2B5EF4-FFF2-40B4-BE49-F238E27FC236}">
                <a16:creationId xmlns:a16="http://schemas.microsoft.com/office/drawing/2014/main" id="{08286D14-F52E-41FE-8F9A-43F22B49D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024" y="3630610"/>
            <a:ext cx="1731305" cy="90742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anchor="ctr"/>
          <a:lstStyle/>
          <a:p>
            <a:pPr algn="ctr"/>
            <a:r>
              <a:rPr lang="ko-KR" altLang="en-US" b="1" dirty="0">
                <a:solidFill>
                  <a:srgbClr val="C00000"/>
                </a:solidFill>
                <a:latin typeface="Calibri" panose="020F0502020204030204" pitchFamily="34" charset="0"/>
                <a:cs typeface="Arial" pitchFamily="34" charset="0"/>
              </a:rPr>
              <a:t>데이터</a:t>
            </a:r>
            <a:endParaRPr lang="en-US" altLang="ko-KR" b="1" dirty="0">
              <a:solidFill>
                <a:srgbClr val="C00000"/>
              </a:solidFill>
              <a:latin typeface="Calibri" panose="020F0502020204030204" pitchFamily="34" charset="0"/>
              <a:cs typeface="Arial" pitchFamily="34" charset="0"/>
            </a:endParaRPr>
          </a:p>
          <a:p>
            <a:pPr algn="ctr"/>
            <a:r>
              <a:rPr lang="ko-KR" altLang="en-US" sz="1800" b="1" dirty="0" err="1">
                <a:solidFill>
                  <a:srgbClr val="C00000"/>
                </a:solidFill>
                <a:latin typeface="Calibri" panose="020F0502020204030204" pitchFamily="34" charset="0"/>
                <a:cs typeface="Arial" pitchFamily="34" charset="0"/>
              </a:rPr>
              <a:t>전처리</a:t>
            </a:r>
            <a:endParaRPr lang="en-US" sz="1800" b="1" dirty="0">
              <a:solidFill>
                <a:srgbClr val="C00000"/>
              </a:solidFill>
              <a:latin typeface="Calibri" panose="020F0502020204030204" pitchFamily="34" charset="0"/>
              <a:cs typeface="Arial" pitchFamily="34" charset="0"/>
            </a:endParaRPr>
          </a:p>
        </p:txBody>
      </p:sp>
      <p:sp>
        <p:nvSpPr>
          <p:cNvPr id="58" name="AutoShape 4">
            <a:extLst>
              <a:ext uri="{FF2B5EF4-FFF2-40B4-BE49-F238E27FC236}">
                <a16:creationId xmlns:a16="http://schemas.microsoft.com/office/drawing/2014/main" id="{3E49385D-CCDC-406E-94F5-70A672023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7765" y="4861757"/>
            <a:ext cx="1731308" cy="90742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anchor="ctr"/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alibri" panose="020F0502020204030204" pitchFamily="34" charset="0"/>
                <a:cs typeface="Arial" pitchFamily="34" charset="0"/>
              </a:rPr>
              <a:t>Bag of word</a:t>
            </a:r>
            <a:r>
              <a:rPr lang="ko-KR" altLang="en-US" b="1" dirty="0">
                <a:solidFill>
                  <a:srgbClr val="C00000"/>
                </a:solidFill>
                <a:latin typeface="Calibri" panose="020F0502020204030204" pitchFamily="34" charset="0"/>
                <a:cs typeface="Arial" pitchFamily="34" charset="0"/>
              </a:rPr>
              <a:t>로</a:t>
            </a:r>
            <a:br>
              <a:rPr lang="en-US" altLang="ko-KR" b="1" dirty="0">
                <a:solidFill>
                  <a:srgbClr val="C00000"/>
                </a:solidFill>
                <a:latin typeface="Calibri" panose="020F0502020204030204" pitchFamily="34" charset="0"/>
                <a:cs typeface="Arial" pitchFamily="34" charset="0"/>
              </a:rPr>
            </a:br>
            <a:r>
              <a:rPr lang="ko-KR" altLang="en-US" b="1" dirty="0">
                <a:solidFill>
                  <a:srgbClr val="C00000"/>
                </a:solidFill>
                <a:latin typeface="Calibri" panose="020F0502020204030204" pitchFamily="34" charset="0"/>
                <a:cs typeface="Arial" pitchFamily="34" charset="0"/>
              </a:rPr>
              <a:t>표현</a:t>
            </a:r>
          </a:p>
        </p:txBody>
      </p:sp>
      <p:sp>
        <p:nvSpPr>
          <p:cNvPr id="59" name="Line 7">
            <a:extLst>
              <a:ext uri="{FF2B5EF4-FFF2-40B4-BE49-F238E27FC236}">
                <a16:creationId xmlns:a16="http://schemas.microsoft.com/office/drawing/2014/main" id="{93E58CC5-3F55-4497-B669-3FEBB8959489}"/>
              </a:ext>
            </a:extLst>
          </p:cNvPr>
          <p:cNvSpPr>
            <a:spLocks noChangeShapeType="1"/>
          </p:cNvSpPr>
          <p:nvPr/>
        </p:nvSpPr>
        <p:spPr bwMode="auto">
          <a:xfrm>
            <a:off x="8051677" y="3124542"/>
            <a:ext cx="0" cy="4894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latin typeface="Calibri" panose="020F0502020204030204" pitchFamily="34" charset="0"/>
              <a:cs typeface="Arial" pitchFamily="34" charset="0"/>
            </a:endParaRPr>
          </a:p>
        </p:txBody>
      </p:sp>
      <p:sp>
        <p:nvSpPr>
          <p:cNvPr id="60" name="Line 7">
            <a:extLst>
              <a:ext uri="{FF2B5EF4-FFF2-40B4-BE49-F238E27FC236}">
                <a16:creationId xmlns:a16="http://schemas.microsoft.com/office/drawing/2014/main" id="{362914A0-2A28-4FA1-A4C1-A8EBB419FC68}"/>
              </a:ext>
            </a:extLst>
          </p:cNvPr>
          <p:cNvSpPr>
            <a:spLocks noChangeShapeType="1"/>
          </p:cNvSpPr>
          <p:nvPr/>
        </p:nvSpPr>
        <p:spPr bwMode="auto">
          <a:xfrm>
            <a:off x="8051677" y="4556526"/>
            <a:ext cx="0" cy="28974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latin typeface="Calibri" panose="020F0502020204030204" pitchFamily="34" charset="0"/>
              <a:cs typeface="Arial" pitchFamily="34" charset="0"/>
            </a:endParaRPr>
          </a:p>
        </p:txBody>
      </p:sp>
      <p:sp>
        <p:nvSpPr>
          <p:cNvPr id="32" name="Line 7">
            <a:extLst>
              <a:ext uri="{FF2B5EF4-FFF2-40B4-BE49-F238E27FC236}">
                <a16:creationId xmlns:a16="http://schemas.microsoft.com/office/drawing/2014/main" id="{F4026D3A-988B-4B82-9757-061E32C2269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015789" y="5360068"/>
            <a:ext cx="13294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latin typeface="Calibri" panose="020F050202020403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6468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8993DC-C404-4D63-969E-3540A2C6C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Step 1: Singles</a:t>
            </a:r>
            <a:r>
              <a:rPr lang="ko-KR" altLang="en-US" dirty="0"/>
              <a:t>로 문장 표현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4DB112-5265-414F-B652-7E89ED781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개의 문장을 포함한 문서 </a:t>
            </a:r>
            <a:r>
              <a:rPr lang="en-US" altLang="ko-KR" dirty="0"/>
              <a:t>Corpus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문장</a:t>
            </a:r>
            <a:r>
              <a:rPr lang="en-US" altLang="ko-KR" dirty="0"/>
              <a:t>1: </a:t>
            </a:r>
            <a:r>
              <a:rPr lang="ko-KR" altLang="en-US" dirty="0"/>
              <a:t>한국어</a:t>
            </a:r>
            <a:r>
              <a:rPr lang="en-US" altLang="ko-KR" dirty="0"/>
              <a:t>, </a:t>
            </a:r>
            <a:r>
              <a:rPr lang="ko-KR" altLang="en-US" dirty="0"/>
              <a:t>처리</a:t>
            </a:r>
            <a:r>
              <a:rPr lang="en-US" altLang="ko-KR" dirty="0"/>
              <a:t>, </a:t>
            </a:r>
            <a:r>
              <a:rPr lang="ko-KR" altLang="en-US" dirty="0"/>
              <a:t>예시</a:t>
            </a:r>
            <a:endParaRPr lang="en-US" altLang="ko-KR" dirty="0"/>
          </a:p>
          <a:p>
            <a:pPr lvl="1"/>
            <a:endParaRPr lang="en-US" altLang="ko-KR" sz="500" dirty="0"/>
          </a:p>
          <a:p>
            <a:pPr lvl="1"/>
            <a:r>
              <a:rPr lang="ko-KR" altLang="en-US" dirty="0"/>
              <a:t>문장</a:t>
            </a:r>
            <a:r>
              <a:rPr lang="en-US" altLang="ko-KR" dirty="0"/>
              <a:t>2: </a:t>
            </a:r>
            <a:r>
              <a:rPr lang="ko-KR" altLang="en-US" dirty="0"/>
              <a:t>영어</a:t>
            </a:r>
            <a:r>
              <a:rPr lang="en-US" altLang="ko-KR" dirty="0"/>
              <a:t>, </a:t>
            </a:r>
            <a:r>
              <a:rPr lang="ko-KR" altLang="en-US" dirty="0"/>
              <a:t>처리</a:t>
            </a:r>
            <a:r>
              <a:rPr lang="en-US" altLang="ko-KR" dirty="0"/>
              <a:t>, </a:t>
            </a:r>
            <a:r>
              <a:rPr lang="ko-KR" altLang="en-US" dirty="0"/>
              <a:t>예시</a:t>
            </a:r>
            <a:endParaRPr lang="en-US" altLang="ko-KR" dirty="0"/>
          </a:p>
          <a:p>
            <a:pPr lvl="1"/>
            <a:endParaRPr lang="en-US" altLang="ko-KR" sz="500" dirty="0"/>
          </a:p>
          <a:p>
            <a:pPr lvl="1"/>
            <a:r>
              <a:rPr lang="ko-KR" altLang="en-US" dirty="0"/>
              <a:t>문장</a:t>
            </a:r>
            <a:r>
              <a:rPr lang="en-US" altLang="ko-KR" dirty="0"/>
              <a:t>3: </a:t>
            </a:r>
            <a:r>
              <a:rPr lang="ko-KR" altLang="en-US" dirty="0"/>
              <a:t>프랑스어</a:t>
            </a:r>
            <a:r>
              <a:rPr lang="en-US" altLang="ko-KR" dirty="0"/>
              <a:t>, </a:t>
            </a:r>
            <a:r>
              <a:rPr lang="ko-KR" altLang="en-US" dirty="0"/>
              <a:t>처리</a:t>
            </a:r>
            <a:r>
              <a:rPr lang="en-US" altLang="ko-KR" dirty="0"/>
              <a:t>, </a:t>
            </a:r>
            <a:r>
              <a:rPr lang="ko-KR" altLang="en-US" dirty="0"/>
              <a:t>예시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C3E219-66C3-425A-95DC-A76549D12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64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90745CC-5287-4137-B51D-F962030272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387897"/>
              </p:ext>
            </p:extLst>
          </p:nvPr>
        </p:nvGraphicFramePr>
        <p:xfrm>
          <a:off x="1477433" y="4147820"/>
          <a:ext cx="6189134" cy="21386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97469">
                  <a:extLst>
                    <a:ext uri="{9D8B030D-6E8A-4147-A177-3AD203B41FA5}">
                      <a16:colId xmlns:a16="http://schemas.microsoft.com/office/drawing/2014/main" val="3471677805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4262384441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381771796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2238131505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2511723098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2644316443"/>
                    </a:ext>
                  </a:extLst>
                </a:gridCol>
              </a:tblGrid>
              <a:tr h="53467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영어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예시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처리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프랑스어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한국어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0712436"/>
                  </a:ext>
                </a:extLst>
              </a:tr>
              <a:tr h="534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문장</a:t>
                      </a:r>
                      <a:r>
                        <a:rPr lang="en-US" altLang="ko-KR" sz="1600" b="0" dirty="0"/>
                        <a:t>1</a:t>
                      </a:r>
                      <a:endParaRPr lang="ko-KR" altLang="en-US" sz="1600" b="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029782"/>
                  </a:ext>
                </a:extLst>
              </a:tr>
              <a:tr h="534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문장</a:t>
                      </a:r>
                      <a:r>
                        <a:rPr lang="en-US" altLang="ko-KR" sz="1600" b="0" dirty="0"/>
                        <a:t>2</a:t>
                      </a:r>
                      <a:endParaRPr lang="ko-KR" altLang="en-US" sz="1600" b="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160524"/>
                  </a:ext>
                </a:extLst>
              </a:tr>
              <a:tr h="534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문장</a:t>
                      </a:r>
                      <a:r>
                        <a:rPr lang="en-US" altLang="ko-KR" sz="1600" b="0" dirty="0"/>
                        <a:t>3</a:t>
                      </a:r>
                      <a:endParaRPr lang="ko-KR" altLang="en-US" sz="1600" b="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67326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E8343E0-6C74-4803-AFE8-445A6BD77365}"/>
              </a:ext>
            </a:extLst>
          </p:cNvPr>
          <p:cNvSpPr txBox="1"/>
          <p:nvPr/>
        </p:nvSpPr>
        <p:spPr>
          <a:xfrm>
            <a:off x="1477433" y="3734554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K=1</a:t>
            </a:r>
            <a:r>
              <a:rPr lang="ko-KR" altLang="en-US" dirty="0"/>
              <a:t>일 때</a:t>
            </a:r>
            <a:r>
              <a:rPr lang="en-US" altLang="ko-KR" dirty="0"/>
              <a:t>, singles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99915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831D84-7946-450C-A89E-A1E74F7EB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Step</a:t>
            </a:r>
            <a:r>
              <a:rPr lang="ko-KR" altLang="en-US" dirty="0"/>
              <a:t> </a:t>
            </a:r>
            <a:r>
              <a:rPr lang="en-US" altLang="ko-KR" dirty="0"/>
              <a:t>2:</a:t>
            </a:r>
            <a:r>
              <a:rPr lang="ko-KR" altLang="en-US" dirty="0"/>
              <a:t> </a:t>
            </a:r>
            <a:r>
              <a:rPr lang="en-US" altLang="ko-KR" dirty="0" err="1"/>
              <a:t>MinHash</a:t>
            </a:r>
            <a:r>
              <a:rPr lang="ko-KR" altLang="en-US" dirty="0"/>
              <a:t>을 이용한 문장표현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C94C7C-FCC5-445E-A691-DB36575D1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65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17CE94E-D951-493C-95D2-36B65DD331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280447"/>
              </p:ext>
            </p:extLst>
          </p:nvPr>
        </p:nvGraphicFramePr>
        <p:xfrm>
          <a:off x="1477433" y="1314450"/>
          <a:ext cx="6189134" cy="21386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97469">
                  <a:extLst>
                    <a:ext uri="{9D8B030D-6E8A-4147-A177-3AD203B41FA5}">
                      <a16:colId xmlns:a16="http://schemas.microsoft.com/office/drawing/2014/main" val="3471677805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4262384441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381771796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2238131505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2511723098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2644316443"/>
                    </a:ext>
                  </a:extLst>
                </a:gridCol>
              </a:tblGrid>
              <a:tr h="53467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영어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예시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처리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프랑스어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한국어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0712436"/>
                  </a:ext>
                </a:extLst>
              </a:tr>
              <a:tr h="534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문장</a:t>
                      </a:r>
                      <a:r>
                        <a:rPr lang="en-US" altLang="ko-KR" sz="1600" b="0" dirty="0"/>
                        <a:t>1</a:t>
                      </a:r>
                      <a:endParaRPr lang="ko-KR" altLang="en-US" sz="1600" b="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029782"/>
                  </a:ext>
                </a:extLst>
              </a:tr>
              <a:tr h="534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문장</a:t>
                      </a:r>
                      <a:r>
                        <a:rPr lang="en-US" altLang="ko-KR" sz="1600" b="0" dirty="0"/>
                        <a:t>2</a:t>
                      </a:r>
                      <a:endParaRPr lang="ko-KR" altLang="en-US" sz="1600" b="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160524"/>
                  </a:ext>
                </a:extLst>
              </a:tr>
              <a:tr h="534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문장</a:t>
                      </a:r>
                      <a:r>
                        <a:rPr lang="en-US" altLang="ko-KR" sz="1600" b="0" dirty="0"/>
                        <a:t>3</a:t>
                      </a:r>
                      <a:endParaRPr lang="ko-KR" altLang="en-US" sz="1600" b="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67326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7C3EBB93-1BA8-4518-8FF2-C7BA10B258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350957"/>
                  </p:ext>
                </p:extLst>
              </p:nvPr>
            </p:nvGraphicFramePr>
            <p:xfrm>
              <a:off x="1891241" y="4226587"/>
              <a:ext cx="5361518" cy="2183130"/>
            </p:xfrm>
            <a:graphic>
              <a:graphicData uri="http://schemas.openxmlformats.org/drawingml/2006/table">
                <a:tbl>
                  <a:tblPr firstRow="1" bandRow="1">
                    <a:tableStyleId>{BC89EF96-8CEA-46FF-86C4-4CE0E7609802}</a:tableStyleId>
                  </a:tblPr>
                  <a:tblGrid>
                    <a:gridCol w="1181543">
                      <a:extLst>
                        <a:ext uri="{9D8B030D-6E8A-4147-A177-3AD203B41FA5}">
                          <a16:colId xmlns:a16="http://schemas.microsoft.com/office/drawing/2014/main" val="3471677805"/>
                        </a:ext>
                      </a:extLst>
                    </a:gridCol>
                    <a:gridCol w="1393325">
                      <a:extLst>
                        <a:ext uri="{9D8B030D-6E8A-4147-A177-3AD203B41FA5}">
                          <a16:colId xmlns:a16="http://schemas.microsoft.com/office/drawing/2014/main" val="4262384441"/>
                        </a:ext>
                      </a:extLst>
                    </a:gridCol>
                    <a:gridCol w="1393325">
                      <a:extLst>
                        <a:ext uri="{9D8B030D-6E8A-4147-A177-3AD203B41FA5}">
                          <a16:colId xmlns:a16="http://schemas.microsoft.com/office/drawing/2014/main" val="381771796"/>
                        </a:ext>
                      </a:extLst>
                    </a:gridCol>
                    <a:gridCol w="1393325">
                      <a:extLst>
                        <a:ext uri="{9D8B030D-6E8A-4147-A177-3AD203B41FA5}">
                          <a16:colId xmlns:a16="http://schemas.microsoft.com/office/drawing/2014/main" val="2238131505"/>
                        </a:ext>
                      </a:extLst>
                    </a:gridCol>
                  </a:tblGrid>
                  <a:tr h="53467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b="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0" dirty="0"/>
                            <a:t>Signature1</a:t>
                          </a:r>
                          <a:br>
                            <a:rPr lang="en-US" altLang="ko-KR" sz="1600" b="0" dirty="0"/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altLang="ko-KR" sz="1600" b="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sz="1600" b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R" sz="1600" b="0" i="1">
                                    <a:latin typeface="Cambria Math" panose="02040503050406030204" pitchFamily="18" charset="0"/>
                                  </a:rPr>
                                  <m:t>12345</m:t>
                                </m:r>
                              </m:oMath>
                            </m:oMathPara>
                          </a14:m>
                          <a:endParaRPr lang="ko-KR" altLang="en-US" sz="1600" b="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0" dirty="0"/>
                            <a:t>Signature2</a:t>
                          </a:r>
                          <a:br>
                            <a:rPr lang="en-US" altLang="ko-KR" sz="1600" b="0" dirty="0"/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ko-KR" sz="1600" b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ko-KR" sz="16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1600" b="0" i="1">
                                    <a:latin typeface="Cambria Math" panose="02040503050406030204" pitchFamily="18" charset="0"/>
                                  </a:rPr>
                                  <m:t>45</m:t>
                                </m:r>
                              </m:oMath>
                            </m:oMathPara>
                          </a14:m>
                          <a:endParaRPr lang="ko-KR" altLang="en-US" sz="1600" b="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0" dirty="0"/>
                            <a:t>signature3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ko-KR" sz="1600" b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45321</m:t>
                              </m:r>
                            </m:oMath>
                          </a14:m>
                          <a:endParaRPr lang="ko-KR" altLang="en-US" sz="1600" b="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0712436"/>
                      </a:ext>
                    </a:extLst>
                  </a:tr>
                  <a:tr h="53467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/>
                            <a:t>문장</a:t>
                          </a:r>
                          <a:r>
                            <a:rPr lang="en-US" altLang="ko-KR" sz="1600" b="0" dirty="0"/>
                            <a:t>1</a:t>
                          </a:r>
                          <a:endParaRPr lang="ko-KR" altLang="en-US" sz="1600" b="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29782"/>
                      </a:ext>
                    </a:extLst>
                  </a:tr>
                  <a:tr h="53467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/>
                            <a:t>문장</a:t>
                          </a:r>
                          <a:r>
                            <a:rPr lang="en-US" altLang="ko-KR" sz="1600" b="0" dirty="0"/>
                            <a:t>2</a:t>
                          </a:r>
                          <a:endParaRPr lang="ko-KR" altLang="en-US" sz="1600" b="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5160524"/>
                      </a:ext>
                    </a:extLst>
                  </a:tr>
                  <a:tr h="53467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/>
                            <a:t>문장</a:t>
                          </a:r>
                          <a:r>
                            <a:rPr lang="en-US" altLang="ko-KR" sz="1600" b="0" dirty="0"/>
                            <a:t>3</a:t>
                          </a:r>
                          <a:endParaRPr lang="ko-KR" altLang="en-US" sz="1600" b="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76732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7C3EBB93-1BA8-4518-8FF2-C7BA10B258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350957"/>
                  </p:ext>
                </p:extLst>
              </p:nvPr>
            </p:nvGraphicFramePr>
            <p:xfrm>
              <a:off x="1891241" y="4226587"/>
              <a:ext cx="5361518" cy="2183130"/>
            </p:xfrm>
            <a:graphic>
              <a:graphicData uri="http://schemas.openxmlformats.org/drawingml/2006/table">
                <a:tbl>
                  <a:tblPr firstRow="1" bandRow="1">
                    <a:tableStyleId>{BC89EF96-8CEA-46FF-86C4-4CE0E7609802}</a:tableStyleId>
                  </a:tblPr>
                  <a:tblGrid>
                    <a:gridCol w="1181543">
                      <a:extLst>
                        <a:ext uri="{9D8B030D-6E8A-4147-A177-3AD203B41FA5}">
                          <a16:colId xmlns:a16="http://schemas.microsoft.com/office/drawing/2014/main" val="3471677805"/>
                        </a:ext>
                      </a:extLst>
                    </a:gridCol>
                    <a:gridCol w="1393325">
                      <a:extLst>
                        <a:ext uri="{9D8B030D-6E8A-4147-A177-3AD203B41FA5}">
                          <a16:colId xmlns:a16="http://schemas.microsoft.com/office/drawing/2014/main" val="4262384441"/>
                        </a:ext>
                      </a:extLst>
                    </a:gridCol>
                    <a:gridCol w="1393325">
                      <a:extLst>
                        <a:ext uri="{9D8B030D-6E8A-4147-A177-3AD203B41FA5}">
                          <a16:colId xmlns:a16="http://schemas.microsoft.com/office/drawing/2014/main" val="381771796"/>
                        </a:ext>
                      </a:extLst>
                    </a:gridCol>
                    <a:gridCol w="1393325">
                      <a:extLst>
                        <a:ext uri="{9D8B030D-6E8A-4147-A177-3AD203B41FA5}">
                          <a16:colId xmlns:a16="http://schemas.microsoft.com/office/drawing/2014/main" val="2238131505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b="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5153" t="-3158" r="-200873" b="-2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85965" t="-3158" r="-101754" b="-2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84716" t="-3158" r="-1310" b="-28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0712436"/>
                      </a:ext>
                    </a:extLst>
                  </a:tr>
                  <a:tr h="53467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/>
                            <a:t>문장</a:t>
                          </a:r>
                          <a:r>
                            <a:rPr lang="en-US" altLang="ko-KR" sz="1600" b="0" dirty="0"/>
                            <a:t>1</a:t>
                          </a:r>
                          <a:endParaRPr lang="ko-KR" altLang="en-US" sz="1600" b="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29782"/>
                      </a:ext>
                    </a:extLst>
                  </a:tr>
                  <a:tr h="53467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/>
                            <a:t>문장</a:t>
                          </a:r>
                          <a:r>
                            <a:rPr lang="en-US" altLang="ko-KR" sz="1600" b="0" dirty="0"/>
                            <a:t>2</a:t>
                          </a:r>
                          <a:endParaRPr lang="ko-KR" altLang="en-US" sz="1600" b="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5160524"/>
                      </a:ext>
                    </a:extLst>
                  </a:tr>
                  <a:tr h="53467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/>
                            <a:t>문장</a:t>
                          </a:r>
                          <a:r>
                            <a:rPr lang="en-US" altLang="ko-KR" sz="1600" b="0" dirty="0"/>
                            <a:t>3</a:t>
                          </a:r>
                          <a:endParaRPr lang="ko-KR" altLang="en-US" sz="1600" b="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767326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8DD5BA66-368F-4672-9964-CBFDBDD95DDA}"/>
              </a:ext>
            </a:extLst>
          </p:cNvPr>
          <p:cNvSpPr/>
          <p:nvPr/>
        </p:nvSpPr>
        <p:spPr>
          <a:xfrm rot="5400000">
            <a:off x="4338439" y="3568397"/>
            <a:ext cx="467120" cy="5429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B6F395-D945-4BC0-8719-5B400380F8D4}"/>
              </a:ext>
            </a:extLst>
          </p:cNvPr>
          <p:cNvSpPr/>
          <p:nvPr/>
        </p:nvSpPr>
        <p:spPr>
          <a:xfrm>
            <a:off x="4956036" y="3615809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Minhashing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24859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6F85DEF-B996-466F-B956-D071308CC6B1}"/>
              </a:ext>
            </a:extLst>
          </p:cNvPr>
          <p:cNvSpPr/>
          <p:nvPr/>
        </p:nvSpPr>
        <p:spPr>
          <a:xfrm>
            <a:off x="7274158" y="3946031"/>
            <a:ext cx="276914" cy="295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737CCDF-C790-4F81-AEEB-9DCE1B9AF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Step</a:t>
            </a:r>
            <a:r>
              <a:rPr lang="ko-KR" altLang="en-US" dirty="0"/>
              <a:t> </a:t>
            </a:r>
            <a:r>
              <a:rPr lang="en-US" altLang="ko-KR" dirty="0"/>
              <a:t>3: LSH</a:t>
            </a:r>
            <a:r>
              <a:rPr lang="ko-KR" altLang="en-US" dirty="0"/>
              <a:t>를 이용한 키워드 검색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1E4C59-138D-417B-A75B-E3BF559EE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66</a:t>
            </a:fld>
            <a:endParaRPr lang="ko-KR" altLang="en-US" dirty="0"/>
          </a:p>
        </p:txBody>
      </p:sp>
      <p:pic>
        <p:nvPicPr>
          <p:cNvPr id="10" name="Picture 2" descr="user iconì ëí ì´ë¯¸ì§ ê²ìê²°ê³¼">
            <a:extLst>
              <a:ext uri="{FF2B5EF4-FFF2-40B4-BE49-F238E27FC236}">
                <a16:creationId xmlns:a16="http://schemas.microsoft.com/office/drawing/2014/main" id="{2DD70D80-E631-4B8E-B876-9660F5B9A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272239"/>
            <a:ext cx="1278674" cy="122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467801-EFC5-4597-AF9A-79A8E301131F}"/>
              </a:ext>
            </a:extLst>
          </p:cNvPr>
          <p:cNvSpPr/>
          <p:nvPr/>
        </p:nvSpPr>
        <p:spPr>
          <a:xfrm>
            <a:off x="1869842" y="1550481"/>
            <a:ext cx="32512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+mn-ea"/>
              </a:rPr>
              <a:t>질의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한국어를 처리하는 방법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+mn-ea"/>
              </a:rPr>
              <a:t>	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DDF3B-9603-4AD8-8C20-D44DBBE0C7CC}"/>
              </a:ext>
            </a:extLst>
          </p:cNvPr>
          <p:cNvSpPr/>
          <p:nvPr/>
        </p:nvSpPr>
        <p:spPr>
          <a:xfrm>
            <a:off x="5022555" y="1873646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질의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13" name="Line 7">
            <a:extLst>
              <a:ext uri="{FF2B5EF4-FFF2-40B4-BE49-F238E27FC236}">
                <a16:creationId xmlns:a16="http://schemas.microsoft.com/office/drawing/2014/main" id="{41B0BB67-8FC8-4956-809F-D832AAB77FB8}"/>
              </a:ext>
            </a:extLst>
          </p:cNvPr>
          <p:cNvSpPr>
            <a:spLocks noChangeShapeType="1"/>
          </p:cNvSpPr>
          <p:nvPr/>
        </p:nvSpPr>
        <p:spPr bwMode="auto">
          <a:xfrm>
            <a:off x="5087579" y="1714569"/>
            <a:ext cx="1272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latin typeface="Calibri" panose="020F0502020204030204" pitchFamily="34" charset="0"/>
              <a:cs typeface="Arial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4B7E9AD-597E-48D5-AD08-FC313E34610E}"/>
              </a:ext>
            </a:extLst>
          </p:cNvPr>
          <p:cNvSpPr/>
          <p:nvPr/>
        </p:nvSpPr>
        <p:spPr>
          <a:xfrm>
            <a:off x="6490526" y="1555043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한국어</a:t>
            </a:r>
            <a:r>
              <a:rPr lang="en-US" altLang="ko-KR" dirty="0"/>
              <a:t>, </a:t>
            </a:r>
            <a:r>
              <a:rPr lang="ko-KR" altLang="en-US" dirty="0"/>
              <a:t>처리</a:t>
            </a:r>
            <a:r>
              <a:rPr lang="en-US" altLang="ko-KR" dirty="0"/>
              <a:t>, </a:t>
            </a:r>
            <a:r>
              <a:rPr lang="ko-KR" altLang="en-US" dirty="0"/>
              <a:t>방법 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71B537E1-0353-4259-AE83-741F82DB8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088526"/>
              </p:ext>
            </p:extLst>
          </p:nvPr>
        </p:nvGraphicFramePr>
        <p:xfrm>
          <a:off x="2199079" y="3278348"/>
          <a:ext cx="5361518" cy="21386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181543">
                  <a:extLst>
                    <a:ext uri="{9D8B030D-6E8A-4147-A177-3AD203B41FA5}">
                      <a16:colId xmlns:a16="http://schemas.microsoft.com/office/drawing/2014/main" val="3471677805"/>
                    </a:ext>
                  </a:extLst>
                </a:gridCol>
                <a:gridCol w="1393325">
                  <a:extLst>
                    <a:ext uri="{9D8B030D-6E8A-4147-A177-3AD203B41FA5}">
                      <a16:colId xmlns:a16="http://schemas.microsoft.com/office/drawing/2014/main" val="4262384441"/>
                    </a:ext>
                  </a:extLst>
                </a:gridCol>
                <a:gridCol w="1393325">
                  <a:extLst>
                    <a:ext uri="{9D8B030D-6E8A-4147-A177-3AD203B41FA5}">
                      <a16:colId xmlns:a16="http://schemas.microsoft.com/office/drawing/2014/main" val="381771796"/>
                    </a:ext>
                  </a:extLst>
                </a:gridCol>
                <a:gridCol w="1393325">
                  <a:extLst>
                    <a:ext uri="{9D8B030D-6E8A-4147-A177-3AD203B41FA5}">
                      <a16:colId xmlns:a16="http://schemas.microsoft.com/office/drawing/2014/main" val="2238131505"/>
                    </a:ext>
                  </a:extLst>
                </a:gridCol>
              </a:tblGrid>
              <a:tr h="53467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signature1</a:t>
                      </a:r>
                      <a:endParaRPr lang="ko-KR" altLang="en-US" sz="1600" b="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/>
                        <a:t>signature2</a:t>
                      </a:r>
                      <a:endParaRPr lang="ko-KR" altLang="en-US" sz="1600" b="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/>
                        <a:t>signature3</a:t>
                      </a:r>
                      <a:endParaRPr lang="ko-KR" altLang="en-US" sz="1600" b="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0712436"/>
                  </a:ext>
                </a:extLst>
              </a:tr>
              <a:tr h="534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문장</a:t>
                      </a:r>
                      <a:r>
                        <a:rPr lang="en-US" altLang="ko-KR" sz="1600" b="0" dirty="0"/>
                        <a:t>1</a:t>
                      </a:r>
                      <a:endParaRPr lang="ko-KR" altLang="en-US" sz="1600" b="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029782"/>
                  </a:ext>
                </a:extLst>
              </a:tr>
              <a:tr h="534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문장</a:t>
                      </a:r>
                      <a:r>
                        <a:rPr lang="en-US" altLang="ko-KR" sz="1600" b="0" dirty="0"/>
                        <a:t>2</a:t>
                      </a:r>
                      <a:endParaRPr lang="ko-KR" altLang="en-US" sz="1600" b="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160524"/>
                  </a:ext>
                </a:extLst>
              </a:tr>
              <a:tr h="534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문장</a:t>
                      </a:r>
                      <a:r>
                        <a:rPr lang="en-US" altLang="ko-KR" sz="1600" b="0" dirty="0"/>
                        <a:t>3</a:t>
                      </a:r>
                      <a:endParaRPr lang="ko-KR" altLang="en-US" sz="1600" b="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673269"/>
                  </a:ext>
                </a:extLst>
              </a:tr>
            </a:tbl>
          </a:graphicData>
        </a:graphic>
      </p:graphicFrame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9793BD5E-F12B-427D-B155-C4B6A788F8CD}"/>
              </a:ext>
            </a:extLst>
          </p:cNvPr>
          <p:cNvCxnSpPr>
            <a:cxnSpLocks/>
            <a:endCxn id="9" idx="3"/>
          </p:cNvCxnSpPr>
          <p:nvPr/>
        </p:nvCxnSpPr>
        <p:spPr>
          <a:xfrm rot="5400000">
            <a:off x="6703114" y="2902808"/>
            <a:ext cx="2038820" cy="34290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3525DEF-A2D2-429B-A731-F24B7D0E7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393889"/>
              </p:ext>
            </p:extLst>
          </p:nvPr>
        </p:nvGraphicFramePr>
        <p:xfrm>
          <a:off x="2199079" y="5574799"/>
          <a:ext cx="5361518" cy="53467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181543">
                  <a:extLst>
                    <a:ext uri="{9D8B030D-6E8A-4147-A177-3AD203B41FA5}">
                      <a16:colId xmlns:a16="http://schemas.microsoft.com/office/drawing/2014/main" val="2389055430"/>
                    </a:ext>
                  </a:extLst>
                </a:gridCol>
                <a:gridCol w="1393325">
                  <a:extLst>
                    <a:ext uri="{9D8B030D-6E8A-4147-A177-3AD203B41FA5}">
                      <a16:colId xmlns:a16="http://schemas.microsoft.com/office/drawing/2014/main" val="3736542906"/>
                    </a:ext>
                  </a:extLst>
                </a:gridCol>
                <a:gridCol w="1393325">
                  <a:extLst>
                    <a:ext uri="{9D8B030D-6E8A-4147-A177-3AD203B41FA5}">
                      <a16:colId xmlns:a16="http://schemas.microsoft.com/office/drawing/2014/main" val="3317140478"/>
                    </a:ext>
                  </a:extLst>
                </a:gridCol>
                <a:gridCol w="1393325">
                  <a:extLst>
                    <a:ext uri="{9D8B030D-6E8A-4147-A177-3AD203B41FA5}">
                      <a16:colId xmlns:a16="http://schemas.microsoft.com/office/drawing/2014/main" val="2095490128"/>
                    </a:ext>
                  </a:extLst>
                </a:gridCol>
              </a:tblGrid>
              <a:tr h="534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질의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432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35148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37CCDF-C790-4F81-AEEB-9DCE1B9AF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Step</a:t>
            </a:r>
            <a:r>
              <a:rPr lang="ko-KR" altLang="en-US" dirty="0"/>
              <a:t> </a:t>
            </a:r>
            <a:r>
              <a:rPr lang="en-US" altLang="ko-KR" dirty="0"/>
              <a:t>3: LSH</a:t>
            </a:r>
            <a:r>
              <a:rPr lang="ko-KR" altLang="en-US" dirty="0"/>
              <a:t>를 이용한 키워드 검색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1E4C59-138D-417B-A75B-E3BF559EE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67</a:t>
            </a:fld>
            <a:endParaRPr lang="ko-KR" altLang="en-US" dirty="0"/>
          </a:p>
        </p:txBody>
      </p:sp>
      <p:sp>
        <p:nvSpPr>
          <p:cNvPr id="14" name="Rectangle 21">
            <a:extLst>
              <a:ext uri="{FF2B5EF4-FFF2-40B4-BE49-F238E27FC236}">
                <a16:creationId xmlns:a16="http://schemas.microsoft.com/office/drawing/2014/main" id="{BA258079-2ED8-482E-9BF3-1FA502236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1521" y="2810657"/>
            <a:ext cx="914549" cy="151778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/>
            <a:endParaRPr lang="en-US" b="1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28F121-F17F-42DA-A00B-4D7D00A48622}"/>
              </a:ext>
            </a:extLst>
          </p:cNvPr>
          <p:cNvSpPr txBox="1"/>
          <p:nvPr/>
        </p:nvSpPr>
        <p:spPr>
          <a:xfrm>
            <a:off x="7661698" y="2410547"/>
            <a:ext cx="1200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/>
                </a:solidFill>
                <a:latin typeface="Calibri" panose="020F0502020204030204" pitchFamily="34" charset="0"/>
              </a:rPr>
              <a:t>Buckets</a:t>
            </a:r>
            <a:endParaRPr lang="ko-KR" altLang="en-US" sz="2000" b="1" dirty="0">
              <a:solidFill>
                <a:schemeClr val="accent5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Line 24">
            <a:extLst>
              <a:ext uri="{FF2B5EF4-FFF2-40B4-BE49-F238E27FC236}">
                <a16:creationId xmlns:a16="http://schemas.microsoft.com/office/drawing/2014/main" id="{5B556920-CA69-4851-8E3F-5138D56A42EC}"/>
              </a:ext>
            </a:extLst>
          </p:cNvPr>
          <p:cNvSpPr>
            <a:spLocks noChangeShapeType="1"/>
          </p:cNvSpPr>
          <p:nvPr/>
        </p:nvSpPr>
        <p:spPr bwMode="auto">
          <a:xfrm>
            <a:off x="7761521" y="3292064"/>
            <a:ext cx="914549" cy="961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" name="Line 24">
            <a:extLst>
              <a:ext uri="{FF2B5EF4-FFF2-40B4-BE49-F238E27FC236}">
                <a16:creationId xmlns:a16="http://schemas.microsoft.com/office/drawing/2014/main" id="{177A552D-0537-4B22-A29F-B6AFD5F80832}"/>
              </a:ext>
            </a:extLst>
          </p:cNvPr>
          <p:cNvSpPr>
            <a:spLocks noChangeShapeType="1"/>
          </p:cNvSpPr>
          <p:nvPr/>
        </p:nvSpPr>
        <p:spPr bwMode="auto">
          <a:xfrm>
            <a:off x="7761521" y="3825579"/>
            <a:ext cx="914549" cy="961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" name="Line 30">
            <a:extLst>
              <a:ext uri="{FF2B5EF4-FFF2-40B4-BE49-F238E27FC236}">
                <a16:creationId xmlns:a16="http://schemas.microsoft.com/office/drawing/2014/main" id="{CFDF51BB-C2A8-4B70-ABA4-203EBBF351B9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1119" y="3292064"/>
            <a:ext cx="1780877" cy="295275"/>
          </a:xfrm>
          <a:prstGeom prst="line">
            <a:avLst/>
          </a:prstGeom>
          <a:ln>
            <a:headEnd/>
            <a:tailEnd type="triangle" w="med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Line 30">
            <a:extLst>
              <a:ext uri="{FF2B5EF4-FFF2-40B4-BE49-F238E27FC236}">
                <a16:creationId xmlns:a16="http://schemas.microsoft.com/office/drawing/2014/main" id="{3397928A-8C5F-4A87-B4EE-95A822FE07D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90168" y="3625975"/>
            <a:ext cx="1761828" cy="1463382"/>
          </a:xfrm>
          <a:prstGeom prst="line">
            <a:avLst/>
          </a:prstGeom>
          <a:ln>
            <a:headEnd/>
            <a:tailEnd type="triangle" w="med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Line 28">
            <a:extLst>
              <a:ext uri="{FF2B5EF4-FFF2-40B4-BE49-F238E27FC236}">
                <a16:creationId xmlns:a16="http://schemas.microsoft.com/office/drawing/2014/main" id="{6CEB2ACF-C92B-4F0C-99CC-1EBFC08289B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80643" y="3075071"/>
            <a:ext cx="1771354" cy="83300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en-US" dirty="0"/>
          </a:p>
        </p:txBody>
      </p:sp>
      <p:sp>
        <p:nvSpPr>
          <p:cNvPr id="25" name="Line 28">
            <a:extLst>
              <a:ext uri="{FF2B5EF4-FFF2-40B4-BE49-F238E27FC236}">
                <a16:creationId xmlns:a16="http://schemas.microsoft.com/office/drawing/2014/main" id="{1BB2264F-6A4C-43CF-918D-EAED5D3843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90167" y="4116999"/>
            <a:ext cx="1771354" cy="33075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403834A-4450-405C-8C58-1171E6BAB428}"/>
              </a:ext>
            </a:extLst>
          </p:cNvPr>
          <p:cNvSpPr/>
          <p:nvPr/>
        </p:nvSpPr>
        <p:spPr>
          <a:xfrm>
            <a:off x="6861557" y="4707943"/>
            <a:ext cx="7841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/>
              <a:t>LSH</a:t>
            </a:r>
            <a:endParaRPr lang="ko-KR" altLang="en-US" sz="24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4EEC165-61C9-4FF9-9DA0-AEAA84795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022788"/>
              </p:ext>
            </p:extLst>
          </p:nvPr>
        </p:nvGraphicFramePr>
        <p:xfrm>
          <a:off x="628650" y="2517999"/>
          <a:ext cx="5361518" cy="21386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181543">
                  <a:extLst>
                    <a:ext uri="{9D8B030D-6E8A-4147-A177-3AD203B41FA5}">
                      <a16:colId xmlns:a16="http://schemas.microsoft.com/office/drawing/2014/main" val="3471677805"/>
                    </a:ext>
                  </a:extLst>
                </a:gridCol>
                <a:gridCol w="1393325">
                  <a:extLst>
                    <a:ext uri="{9D8B030D-6E8A-4147-A177-3AD203B41FA5}">
                      <a16:colId xmlns:a16="http://schemas.microsoft.com/office/drawing/2014/main" val="4262384441"/>
                    </a:ext>
                  </a:extLst>
                </a:gridCol>
                <a:gridCol w="1393325">
                  <a:extLst>
                    <a:ext uri="{9D8B030D-6E8A-4147-A177-3AD203B41FA5}">
                      <a16:colId xmlns:a16="http://schemas.microsoft.com/office/drawing/2014/main" val="381771796"/>
                    </a:ext>
                  </a:extLst>
                </a:gridCol>
                <a:gridCol w="1393325">
                  <a:extLst>
                    <a:ext uri="{9D8B030D-6E8A-4147-A177-3AD203B41FA5}">
                      <a16:colId xmlns:a16="http://schemas.microsoft.com/office/drawing/2014/main" val="2238131505"/>
                    </a:ext>
                  </a:extLst>
                </a:gridCol>
              </a:tblGrid>
              <a:tr h="53467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signature1</a:t>
                      </a:r>
                      <a:endParaRPr lang="ko-KR" altLang="en-US" sz="1600" b="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/>
                        <a:t>signature2</a:t>
                      </a:r>
                      <a:endParaRPr lang="ko-KR" altLang="en-US" sz="1600" b="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/>
                        <a:t>signature3</a:t>
                      </a:r>
                      <a:endParaRPr lang="ko-KR" altLang="en-US" sz="1600" b="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0712436"/>
                  </a:ext>
                </a:extLst>
              </a:tr>
              <a:tr h="534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문장</a:t>
                      </a:r>
                      <a:r>
                        <a:rPr lang="en-US" altLang="ko-KR" sz="1600" b="0" dirty="0"/>
                        <a:t>1</a:t>
                      </a:r>
                      <a:endParaRPr lang="ko-KR" altLang="en-US" sz="1600" b="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029782"/>
                  </a:ext>
                </a:extLst>
              </a:tr>
              <a:tr h="534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문장</a:t>
                      </a:r>
                      <a:r>
                        <a:rPr lang="en-US" altLang="ko-KR" sz="1600" b="0" dirty="0"/>
                        <a:t>2</a:t>
                      </a:r>
                      <a:endParaRPr lang="ko-KR" altLang="en-US" sz="1600" b="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160524"/>
                  </a:ext>
                </a:extLst>
              </a:tr>
              <a:tr h="534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문장</a:t>
                      </a:r>
                      <a:r>
                        <a:rPr lang="en-US" altLang="ko-KR" sz="1600" b="0" dirty="0"/>
                        <a:t>3</a:t>
                      </a:r>
                      <a:endParaRPr lang="ko-KR" altLang="en-US" sz="1600" b="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673269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0E71CFC9-6586-4973-9390-BE1DA2BD3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989388"/>
              </p:ext>
            </p:extLst>
          </p:nvPr>
        </p:nvGraphicFramePr>
        <p:xfrm>
          <a:off x="628650" y="4814450"/>
          <a:ext cx="5361518" cy="53467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181543">
                  <a:extLst>
                    <a:ext uri="{9D8B030D-6E8A-4147-A177-3AD203B41FA5}">
                      <a16:colId xmlns:a16="http://schemas.microsoft.com/office/drawing/2014/main" val="2389055430"/>
                    </a:ext>
                  </a:extLst>
                </a:gridCol>
                <a:gridCol w="1393325">
                  <a:extLst>
                    <a:ext uri="{9D8B030D-6E8A-4147-A177-3AD203B41FA5}">
                      <a16:colId xmlns:a16="http://schemas.microsoft.com/office/drawing/2014/main" val="3736542906"/>
                    </a:ext>
                  </a:extLst>
                </a:gridCol>
                <a:gridCol w="1393325">
                  <a:extLst>
                    <a:ext uri="{9D8B030D-6E8A-4147-A177-3AD203B41FA5}">
                      <a16:colId xmlns:a16="http://schemas.microsoft.com/office/drawing/2014/main" val="3317140478"/>
                    </a:ext>
                  </a:extLst>
                </a:gridCol>
                <a:gridCol w="1393325">
                  <a:extLst>
                    <a:ext uri="{9D8B030D-6E8A-4147-A177-3AD203B41FA5}">
                      <a16:colId xmlns:a16="http://schemas.microsoft.com/office/drawing/2014/main" val="2095490128"/>
                    </a:ext>
                  </a:extLst>
                </a:gridCol>
              </a:tblGrid>
              <a:tr h="534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질의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432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09276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37CCDF-C790-4F81-AEEB-9DCE1B9AF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Step</a:t>
            </a:r>
            <a:r>
              <a:rPr lang="ko-KR" altLang="en-US" dirty="0"/>
              <a:t> </a:t>
            </a:r>
            <a:r>
              <a:rPr lang="en-US" altLang="ko-KR" dirty="0"/>
              <a:t>3: LSH</a:t>
            </a:r>
            <a:r>
              <a:rPr lang="ko-KR" altLang="en-US" dirty="0"/>
              <a:t>를 이용한 키워드 검색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1E4C59-138D-417B-A75B-E3BF559EE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68</a:t>
            </a:fld>
            <a:endParaRPr lang="ko-KR" altLang="en-US" dirty="0"/>
          </a:p>
        </p:txBody>
      </p:sp>
      <p:pic>
        <p:nvPicPr>
          <p:cNvPr id="10" name="Picture 2" descr="user iconì ëí ì´ë¯¸ì§ ê²ìê²°ê³¼">
            <a:extLst>
              <a:ext uri="{FF2B5EF4-FFF2-40B4-BE49-F238E27FC236}">
                <a16:creationId xmlns:a16="http://schemas.microsoft.com/office/drawing/2014/main" id="{2DD70D80-E631-4B8E-B876-9660F5B9A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272239"/>
            <a:ext cx="1278674" cy="122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467801-EFC5-4597-AF9A-79A8E301131F}"/>
              </a:ext>
            </a:extLst>
          </p:cNvPr>
          <p:cNvSpPr/>
          <p:nvPr/>
        </p:nvSpPr>
        <p:spPr>
          <a:xfrm>
            <a:off x="1967025" y="1635612"/>
            <a:ext cx="32111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질의</a:t>
            </a:r>
            <a:r>
              <a:rPr lang="en-US" altLang="ko-KR" dirty="0"/>
              <a:t>: </a:t>
            </a:r>
            <a:r>
              <a:rPr lang="ko-KR" altLang="en-US" dirty="0"/>
              <a:t>한국어를 처리하는 방법</a:t>
            </a:r>
            <a:endParaRPr lang="en-US" altLang="ko-KR" dirty="0"/>
          </a:p>
          <a:p>
            <a:r>
              <a:rPr lang="en-US" altLang="ko-KR" dirty="0">
                <a:solidFill>
                  <a:srgbClr val="000000"/>
                </a:solidFill>
              </a:rPr>
              <a:t>	</a:t>
            </a:r>
            <a:endParaRPr lang="en-US" altLang="ko-KR" dirty="0">
              <a:solidFill>
                <a:srgbClr val="000000"/>
              </a:solidFill>
              <a:latin typeface="roboto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B028CE0-E9DB-45BD-BF3F-5AE83818F8F8}"/>
              </a:ext>
            </a:extLst>
          </p:cNvPr>
          <p:cNvSpPr/>
          <p:nvPr/>
        </p:nvSpPr>
        <p:spPr>
          <a:xfrm>
            <a:off x="1967025" y="2118226"/>
            <a:ext cx="2775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문장</a:t>
            </a:r>
            <a:r>
              <a:rPr lang="en-US" altLang="ko-KR" dirty="0"/>
              <a:t>1: </a:t>
            </a:r>
            <a:r>
              <a:rPr lang="ko-KR" altLang="en-US" dirty="0"/>
              <a:t>한국어</a:t>
            </a:r>
            <a:r>
              <a:rPr lang="en-US" altLang="ko-KR" dirty="0"/>
              <a:t>, </a:t>
            </a:r>
            <a:r>
              <a:rPr lang="ko-KR" altLang="en-US" dirty="0"/>
              <a:t>처리</a:t>
            </a:r>
            <a:r>
              <a:rPr lang="en-US" altLang="ko-KR" dirty="0"/>
              <a:t>, </a:t>
            </a:r>
            <a:r>
              <a:rPr lang="ko-KR" altLang="en-US" dirty="0"/>
              <a:t>예시</a:t>
            </a:r>
            <a:endParaRPr lang="en-US" altLang="ko-KR" dirty="0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8F5C6F48-F00F-491C-9DB0-80F5F01DF211}"/>
              </a:ext>
            </a:extLst>
          </p:cNvPr>
          <p:cNvCxnSpPr>
            <a:cxnSpLocks/>
            <a:endCxn id="10" idx="2"/>
          </p:cNvCxnSpPr>
          <p:nvPr/>
        </p:nvCxnSpPr>
        <p:spPr>
          <a:xfrm rot="10800000">
            <a:off x="1267987" y="2500313"/>
            <a:ext cx="895246" cy="251936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AFC453B-C032-4B82-BC78-250538CC550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63233" y="3683000"/>
          <a:ext cx="5361518" cy="267335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181543">
                  <a:extLst>
                    <a:ext uri="{9D8B030D-6E8A-4147-A177-3AD203B41FA5}">
                      <a16:colId xmlns:a16="http://schemas.microsoft.com/office/drawing/2014/main" val="3471677805"/>
                    </a:ext>
                  </a:extLst>
                </a:gridCol>
                <a:gridCol w="1393325">
                  <a:extLst>
                    <a:ext uri="{9D8B030D-6E8A-4147-A177-3AD203B41FA5}">
                      <a16:colId xmlns:a16="http://schemas.microsoft.com/office/drawing/2014/main" val="4262384441"/>
                    </a:ext>
                  </a:extLst>
                </a:gridCol>
                <a:gridCol w="1393325">
                  <a:extLst>
                    <a:ext uri="{9D8B030D-6E8A-4147-A177-3AD203B41FA5}">
                      <a16:colId xmlns:a16="http://schemas.microsoft.com/office/drawing/2014/main" val="381771796"/>
                    </a:ext>
                  </a:extLst>
                </a:gridCol>
                <a:gridCol w="1393325">
                  <a:extLst>
                    <a:ext uri="{9D8B030D-6E8A-4147-A177-3AD203B41FA5}">
                      <a16:colId xmlns:a16="http://schemas.microsoft.com/office/drawing/2014/main" val="2238131505"/>
                    </a:ext>
                  </a:extLst>
                </a:gridCol>
              </a:tblGrid>
              <a:tr h="53467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signature1</a:t>
                      </a:r>
                      <a:endParaRPr lang="ko-KR" altLang="en-US" sz="1600" b="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/>
                        <a:t>signature2</a:t>
                      </a:r>
                      <a:endParaRPr lang="ko-KR" altLang="en-US" sz="1600" b="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/>
                        <a:t>signature3</a:t>
                      </a:r>
                      <a:endParaRPr lang="ko-KR" altLang="en-US" sz="1600" b="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0712436"/>
                  </a:ext>
                </a:extLst>
              </a:tr>
              <a:tr h="534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쿼리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986085"/>
                  </a:ext>
                </a:extLst>
              </a:tr>
              <a:tr h="534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문장</a:t>
                      </a:r>
                      <a:r>
                        <a:rPr lang="en-US" altLang="ko-KR" sz="1600" b="0" dirty="0"/>
                        <a:t>1</a:t>
                      </a:r>
                      <a:endParaRPr lang="ko-KR" altLang="en-US" sz="1600" b="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029782"/>
                  </a:ext>
                </a:extLst>
              </a:tr>
              <a:tr h="534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문장</a:t>
                      </a:r>
                      <a:r>
                        <a:rPr lang="en-US" altLang="ko-KR" sz="1600" b="0" dirty="0"/>
                        <a:t>2</a:t>
                      </a:r>
                      <a:endParaRPr lang="ko-KR" altLang="en-US" sz="1600" b="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160524"/>
                  </a:ext>
                </a:extLst>
              </a:tr>
              <a:tr h="534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문장</a:t>
                      </a:r>
                      <a:r>
                        <a:rPr lang="en-US" altLang="ko-KR" sz="1600" b="0" dirty="0"/>
                        <a:t>3</a:t>
                      </a:r>
                      <a:endParaRPr lang="ko-KR" altLang="en-US" sz="1600" b="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673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75021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AB322-27AD-447F-9429-0335C25F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LSH</a:t>
            </a:r>
            <a:r>
              <a:rPr lang="ko-KR" altLang="en-US" dirty="0"/>
              <a:t>를 이용한 </a:t>
            </a:r>
            <a:r>
              <a:rPr lang="en-US" altLang="ko-KR" dirty="0"/>
              <a:t>Top 10 </a:t>
            </a:r>
            <a:r>
              <a:rPr lang="ko-KR" altLang="en-US" dirty="0"/>
              <a:t>뉴스 특성 분석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2CD7F9-1EAC-40CA-A061-77D938305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69</a:t>
            </a:fld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FBD9A59-16D9-4DBE-A7B0-F9BCBEBDFBD2}"/>
              </a:ext>
            </a:extLst>
          </p:cNvPr>
          <p:cNvSpPr/>
          <p:nvPr/>
        </p:nvSpPr>
        <p:spPr>
          <a:xfrm>
            <a:off x="499475" y="1575832"/>
            <a:ext cx="8145050" cy="3337084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import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pandas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as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pd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# 필요 라이브러리 불러오기</a:t>
            </a: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from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datasketch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import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MinHashLSHForest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,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MinHash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from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collections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import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Counter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import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pytagcloud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import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plotly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import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plotly.graph_objs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as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go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굴림체" panose="020B0609000101010101" pitchFamily="49" charset="-127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# 데이터 불러오기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news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pd.read_csv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"./korean_news_topic_201711.CSV"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, </a:t>
            </a:r>
            <a:r>
              <a:rPr lang="ko-KR" altLang="ko-KR" sz="14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engine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python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</a:t>
            </a: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news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news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[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토픽키워드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]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news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news.values.tolist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()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keywords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[] 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# 뉴스 별 키워드 추출</a:t>
            </a: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for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n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in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news: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  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keywords.append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n.split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','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))</a:t>
            </a:r>
            <a:endParaRPr lang="ko-KR" altLang="ko-KR" sz="3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28E1824-A194-4957-B58D-A37CF9FA60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5C2A038-1B2E-4C5C-8647-79D3D2876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90DBD31-35F5-49E3-8EC6-3890A5E82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997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D6E1B7-15B7-44C1-8063-3F353AED4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Boxplot:</a:t>
            </a:r>
            <a:r>
              <a:rPr lang="ko-KR" altLang="en-US" dirty="0"/>
              <a:t> 속성 간 비교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15CA3E-7581-44CF-BCD0-592CBCB9E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필요 라이브러리 불러오기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pandas: </a:t>
            </a:r>
            <a:r>
              <a:rPr lang="ko-KR" altLang="en-US" dirty="0"/>
              <a:t>데이터 구조 및 데이터 분석을 도와주는 라이브러리 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plotly</a:t>
            </a:r>
            <a:r>
              <a:rPr lang="en-US" altLang="ko-KR" dirty="0"/>
              <a:t>: </a:t>
            </a:r>
            <a:r>
              <a:rPr lang="ko-KR" altLang="en-US" dirty="0"/>
              <a:t>데이터 시각화 오픈소스 라이브러리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plotly.graph_objs</a:t>
            </a:r>
            <a:r>
              <a:rPr lang="en-US" altLang="ko-KR" dirty="0"/>
              <a:t>: </a:t>
            </a:r>
            <a:r>
              <a:rPr lang="ko-KR" altLang="en-US" dirty="0"/>
              <a:t>여러 종류의 플롯을 그리는데 사용되는 객체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25895F-828A-410D-B50F-CA8EB08C3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B87410D-F3C2-41DF-AC31-8F8E2559109F}"/>
              </a:ext>
            </a:extLst>
          </p:cNvPr>
          <p:cNvSpPr/>
          <p:nvPr/>
        </p:nvSpPr>
        <p:spPr>
          <a:xfrm>
            <a:off x="2181330" y="2191944"/>
            <a:ext cx="4781340" cy="919401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import</a:t>
            </a:r>
            <a:r>
              <a:rPr lang="ko-KR" altLang="ko-KR" sz="16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pandas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6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as</a:t>
            </a:r>
            <a:r>
              <a:rPr lang="ko-KR" altLang="ko-KR" sz="16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pd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6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import</a:t>
            </a:r>
            <a:r>
              <a:rPr lang="ko-KR" altLang="ko-KR" sz="16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plotly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6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import</a:t>
            </a:r>
            <a:r>
              <a:rPr lang="ko-KR" altLang="ko-KR" sz="16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plotly.graph_objs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6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as</a:t>
            </a:r>
            <a:r>
              <a:rPr lang="ko-KR" altLang="ko-KR" sz="16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go</a:t>
            </a:r>
            <a:endParaRPr lang="ko-KR" altLang="ko-KR" sz="3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2058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AB322-27AD-447F-9429-0335C25F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LSH</a:t>
            </a:r>
            <a:r>
              <a:rPr lang="ko-KR" altLang="en-US" dirty="0"/>
              <a:t>를 이용한 </a:t>
            </a:r>
            <a:r>
              <a:rPr lang="en-US" altLang="ko-KR" dirty="0"/>
              <a:t>Top 10 </a:t>
            </a:r>
            <a:r>
              <a:rPr lang="ko-KR" altLang="en-US" dirty="0"/>
              <a:t>뉴스 특성 분석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2CD7F9-1EAC-40CA-A061-77D938305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70</a:t>
            </a:fld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FBD9A59-16D9-4DBE-A7B0-F9BCBEBDFBD2}"/>
              </a:ext>
            </a:extLst>
          </p:cNvPr>
          <p:cNvSpPr/>
          <p:nvPr/>
        </p:nvSpPr>
        <p:spPr>
          <a:xfrm>
            <a:off x="499475" y="1112361"/>
            <a:ext cx="8145050" cy="5243989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m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[] 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# </a:t>
            </a:r>
            <a:r>
              <a:rPr lang="ko-KR" altLang="ko-KR" sz="14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MinHash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객체를 각 뉴스 별로 만듦</a:t>
            </a: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for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in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range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400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len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keywords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)):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  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m.append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MinHash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4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num_perm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</a:t>
            </a:r>
            <a:r>
              <a:rPr lang="ko-KR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128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))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for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, k </a:t>
            </a: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in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enumerate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keywords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): 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# 각 단어를 </a:t>
            </a:r>
            <a:r>
              <a:rPr lang="ko-KR" altLang="ko-KR" sz="14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min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hashing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함</a:t>
            </a: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   </a:t>
            </a: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for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w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in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k: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      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m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[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].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update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w.encode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'utf8'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))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# </a:t>
            </a:r>
            <a:r>
              <a:rPr lang="ko-KR" altLang="ko-KR" sz="14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MinHash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LSH </a:t>
            </a:r>
            <a:r>
              <a:rPr lang="ko-KR" altLang="ko-KR" sz="14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Forest를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만듦 (</a:t>
            </a:r>
            <a:r>
              <a:rPr lang="ko-KR" altLang="ko-KR" sz="14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MinHash값을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저장하는 </a:t>
            </a:r>
            <a:r>
              <a:rPr lang="ko-KR" altLang="ko-KR" sz="14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tree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</a:t>
            </a: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forest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MinHashLSHForest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4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num_perm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</a:t>
            </a:r>
            <a:r>
              <a:rPr lang="ko-KR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128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# 각 문서 별 </a:t>
            </a:r>
            <a:r>
              <a:rPr lang="ko-KR" altLang="ko-KR" sz="14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MinHash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객체를 </a:t>
            </a:r>
            <a:r>
              <a:rPr lang="ko-KR" altLang="ko-KR" sz="14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forest에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추가</a:t>
            </a: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for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,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t_m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in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enumerate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m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):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  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forest.add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,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t_m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forest.index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()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# </a:t>
            </a:r>
            <a:r>
              <a:rPr lang="ko-KR" altLang="ko-KR" sz="14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m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[0] 문서와 비슷한 </a:t>
            </a:r>
            <a:r>
              <a:rPr lang="ko-KR" altLang="ko-KR" sz="14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Top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11을 찾음</a:t>
            </a: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result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forest.query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m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[</a:t>
            </a:r>
            <a:r>
              <a:rPr lang="ko-KR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0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], </a:t>
            </a:r>
            <a:r>
              <a:rPr lang="ko-KR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11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if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0 </a:t>
            </a: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in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result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):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  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result.remove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0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else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: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  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result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result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[</a:t>
            </a:r>
            <a:r>
              <a:rPr lang="ko-KR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0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:</a:t>
            </a:r>
            <a:r>
              <a:rPr lang="ko-KR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10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]</a:t>
            </a:r>
            <a:endParaRPr lang="ko-KR" altLang="ko-KR" sz="3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28E1824-A194-4957-B58D-A37CF9FA60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5C2A038-1B2E-4C5C-8647-79D3D2876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90DBD31-35F5-49E3-8EC6-3890A5E82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6969B29-134C-45B8-96B7-DA0377BA7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1362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AB322-27AD-447F-9429-0335C25F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LSH</a:t>
            </a:r>
            <a:r>
              <a:rPr lang="ko-KR" altLang="en-US" dirty="0"/>
              <a:t>를 이용한 </a:t>
            </a:r>
            <a:r>
              <a:rPr lang="en-US" altLang="ko-KR" dirty="0"/>
              <a:t>Top 10 </a:t>
            </a:r>
            <a:r>
              <a:rPr lang="ko-KR" altLang="en-US" dirty="0"/>
              <a:t>뉴스 특성 분석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2CD7F9-1EAC-40CA-A061-77D938305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71</a:t>
            </a:fld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FBD9A59-16D9-4DBE-A7B0-F9BCBEBDFBD2}"/>
              </a:ext>
            </a:extLst>
          </p:cNvPr>
          <p:cNvSpPr/>
          <p:nvPr/>
        </p:nvSpPr>
        <p:spPr>
          <a:xfrm>
            <a:off x="499475" y="1112361"/>
            <a:ext cx="8145050" cy="5482352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# </a:t>
            </a:r>
            <a:r>
              <a:rPr lang="ko-KR" altLang="ko-KR" sz="14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Top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10 뉴스 특성 분석</a:t>
            </a: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keywords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=[]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for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n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in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result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: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  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keywords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keywords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+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news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[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n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].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split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','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count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Counter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keywords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 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# 각 단어 별 개수 계산하기</a:t>
            </a: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tags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count.most_common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200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 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# 상위 200개 추출</a:t>
            </a: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word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[]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counts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[]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for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key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in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tags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: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  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word.append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key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[</a:t>
            </a:r>
            <a:r>
              <a:rPr lang="ko-KR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0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])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  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counts.append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key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[</a:t>
            </a:r>
            <a:r>
              <a:rPr lang="ko-KR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1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])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# </a:t>
            </a:r>
            <a:r>
              <a:rPr lang="ko-KR" altLang="ko-KR" sz="14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histogram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만들기</a:t>
            </a: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data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[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go.Bar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4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x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word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, </a:t>
            </a:r>
            <a:r>
              <a:rPr lang="ko-KR" altLang="ko-KR" sz="14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y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counts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)]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filename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doc-histogram-lsh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</a:t>
            </a:r>
            <a:b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plotly.offline.plot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data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, </a:t>
            </a:r>
            <a:r>
              <a:rPr lang="ko-KR" altLang="ko-KR" sz="14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filename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filename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+ 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'.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html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 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# 만들어진 </a:t>
            </a:r>
            <a:r>
              <a:rPr lang="ko-KR" altLang="ko-KR" sz="14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histogram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저장</a:t>
            </a: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taglist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pytagcloud.make_tags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tags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, </a:t>
            </a:r>
            <a:r>
              <a:rPr lang="ko-KR" altLang="ko-KR" sz="14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maxsize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</a:t>
            </a:r>
            <a:r>
              <a:rPr lang="ko-KR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30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 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# </a:t>
            </a:r>
            <a:r>
              <a:rPr lang="ko-KR" altLang="ko-KR" sz="14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wordcloud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만들기</a:t>
            </a: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pytagcloud.create_tag_image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taglist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, 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doc-lsh.jpg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, </a:t>
            </a:r>
            <a:r>
              <a:rPr lang="ko-KR" altLang="ko-KR" sz="14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fontname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Nanum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Gothic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, </a:t>
            </a:r>
            <a:r>
              <a:rPr lang="ko-KR" altLang="ko-KR" sz="14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rectangular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</a:t>
            </a: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False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</a:t>
            </a:r>
            <a:endParaRPr lang="ko-KR" altLang="ko-KR" sz="3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28E1824-A194-4957-B58D-A37CF9FA60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5C2A038-1B2E-4C5C-8647-79D3D2876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90DBD31-35F5-49E3-8EC6-3890A5E82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6969B29-134C-45B8-96B7-DA0377BA7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A28FF8E6-98F9-4421-BA70-D38BB7428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4854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D7F1F-1DEE-44B9-94D5-DF3DC614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LSH</a:t>
            </a:r>
            <a:r>
              <a:rPr lang="ko-KR" altLang="en-US" dirty="0"/>
              <a:t>를 이용한 </a:t>
            </a:r>
            <a:r>
              <a:rPr lang="en-US" altLang="ko-KR" dirty="0"/>
              <a:t>Top 10 </a:t>
            </a:r>
            <a:r>
              <a:rPr lang="ko-KR" altLang="en-US" dirty="0"/>
              <a:t>뉴스 특성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8922CE-C1FE-488B-B9FC-3F90D732B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4450"/>
            <a:ext cx="7886700" cy="4972050"/>
          </a:xfrm>
        </p:spPr>
        <p:txBody>
          <a:bodyPr/>
          <a:lstStyle/>
          <a:p>
            <a:r>
              <a:rPr lang="ko-KR" altLang="en-US" dirty="0"/>
              <a:t>필요 라이브러리 불러오기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en-US" altLang="ko-KR" dirty="0" err="1">
                <a:latin typeface="+mn-ea"/>
              </a:rPr>
              <a:t>datasketch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MinHashLSH</a:t>
            </a:r>
            <a:r>
              <a:rPr lang="ko-KR" altLang="en-US" dirty="0">
                <a:latin typeface="+mn-ea"/>
              </a:rPr>
              <a:t>를 지원해주는 라이브러리</a:t>
            </a:r>
            <a:endParaRPr lang="en-US" altLang="ko-KR" dirty="0">
              <a:latin typeface="+mn-ea"/>
            </a:endParaRP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FA9815-656A-47D9-8514-F13E07770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72</a:t>
            </a:fld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0AF677A-F18A-4209-9AD7-5D96201EC70B}"/>
              </a:ext>
            </a:extLst>
          </p:cNvPr>
          <p:cNvSpPr/>
          <p:nvPr/>
        </p:nvSpPr>
        <p:spPr>
          <a:xfrm>
            <a:off x="1687606" y="2047990"/>
            <a:ext cx="5768787" cy="1736646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import</a:t>
            </a:r>
            <a:r>
              <a:rPr lang="ko-KR" altLang="ko-KR" sz="16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pandas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6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as</a:t>
            </a:r>
            <a:r>
              <a:rPr lang="ko-KR" altLang="ko-KR" sz="16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pd</a:t>
            </a:r>
            <a:br>
              <a:rPr lang="ko-KR" altLang="ko-KR" sz="16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6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from</a:t>
            </a:r>
            <a:r>
              <a:rPr lang="ko-KR" altLang="ko-KR" sz="16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datasketch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6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import</a:t>
            </a:r>
            <a:r>
              <a:rPr lang="ko-KR" altLang="ko-KR" sz="16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MinHashLSHForest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,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MinHash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6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from</a:t>
            </a:r>
            <a:r>
              <a:rPr lang="ko-KR" altLang="ko-KR" sz="16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collections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6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import</a:t>
            </a:r>
            <a:r>
              <a:rPr lang="ko-KR" altLang="ko-KR" sz="16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Counter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6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import</a:t>
            </a:r>
            <a:r>
              <a:rPr lang="ko-KR" altLang="ko-KR" sz="16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pytagcloud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6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import</a:t>
            </a:r>
            <a:r>
              <a:rPr lang="ko-KR" altLang="ko-KR" sz="16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plotly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6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import</a:t>
            </a:r>
            <a:r>
              <a:rPr lang="ko-KR" altLang="ko-KR" sz="16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plotly.graph_objs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6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as</a:t>
            </a:r>
            <a:r>
              <a:rPr lang="ko-KR" altLang="ko-KR" sz="16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go</a:t>
            </a:r>
            <a:endParaRPr lang="ko-KR" altLang="ko-KR" sz="16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352156A-8E9A-4B37-BB07-C2E682447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5246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D7F1F-1DEE-44B9-94D5-DF3DC614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LSH</a:t>
            </a:r>
            <a:r>
              <a:rPr lang="ko-KR" altLang="en-US" dirty="0"/>
              <a:t>를 이용한 </a:t>
            </a:r>
            <a:r>
              <a:rPr lang="en-US" altLang="ko-KR" dirty="0"/>
              <a:t>Top 10 </a:t>
            </a:r>
            <a:r>
              <a:rPr lang="ko-KR" altLang="en-US" dirty="0"/>
              <a:t>뉴스 특성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8922CE-C1FE-488B-B9FC-3F90D732B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4450"/>
            <a:ext cx="7886700" cy="4972050"/>
          </a:xfrm>
        </p:spPr>
        <p:txBody>
          <a:bodyPr/>
          <a:lstStyle/>
          <a:p>
            <a:r>
              <a:rPr lang="ko-KR" altLang="en-US" dirty="0"/>
              <a:t>데이터 불러오기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>
                <a:latin typeface="+mn-ea"/>
              </a:rPr>
              <a:t>뉴스 별 키워드를 </a:t>
            </a:r>
            <a:r>
              <a:rPr lang="en-US" altLang="ko-KR" dirty="0">
                <a:latin typeface="+mn-ea"/>
              </a:rPr>
              <a:t>list</a:t>
            </a:r>
            <a:r>
              <a:rPr lang="ko-KR" altLang="en-US" dirty="0">
                <a:latin typeface="+mn-ea"/>
              </a:rPr>
              <a:t>형태로 저장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FA9815-656A-47D9-8514-F13E07770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73</a:t>
            </a:fld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0AF677A-F18A-4209-9AD7-5D96201EC70B}"/>
              </a:ext>
            </a:extLst>
          </p:cNvPr>
          <p:cNvSpPr/>
          <p:nvPr/>
        </p:nvSpPr>
        <p:spPr>
          <a:xfrm>
            <a:off x="813381" y="2004085"/>
            <a:ext cx="7282869" cy="2009061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news</a:t>
            </a:r>
            <a: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pd.read_csv</a:t>
            </a:r>
            <a: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"./korean_news_topic_201711.CSV"</a:t>
            </a:r>
            <a: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sz="1600" dirty="0" err="1">
                <a:solidFill>
                  <a:srgbClr val="660099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engine</a:t>
            </a:r>
            <a: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lang="ko-KR" altLang="ko-KR" sz="1600" b="1" dirty="0" err="1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python</a:t>
            </a:r>
            <a:r>
              <a:rPr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br>
              <a:rPr lang="ko-KR" altLang="ko-KR" sz="160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news</a:t>
            </a:r>
            <a: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news</a:t>
            </a:r>
            <a: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[</a:t>
            </a:r>
            <a:r>
              <a:rPr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lang="ko-KR" altLang="ko-KR" sz="1600" b="1" dirty="0" err="1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토픽키워드</a:t>
            </a:r>
            <a:r>
              <a:rPr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]</a:t>
            </a:r>
            <a:b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news</a:t>
            </a:r>
            <a: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news.values.tolist</a:t>
            </a:r>
            <a: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</a:t>
            </a:r>
            <a:b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keywords</a:t>
            </a:r>
            <a: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[] </a:t>
            </a:r>
            <a:r>
              <a:rPr lang="ko-KR" altLang="ko-KR" sz="160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# 뉴스 별 키워드 추출</a:t>
            </a:r>
            <a:br>
              <a:rPr lang="ko-KR" altLang="ko-KR" sz="160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600" b="1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for</a:t>
            </a:r>
            <a:r>
              <a:rPr lang="ko-KR" altLang="ko-KR" sz="1600" b="1" dirty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</a:t>
            </a:r>
            <a: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1600" b="1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in</a:t>
            </a:r>
            <a:r>
              <a:rPr lang="ko-KR" altLang="ko-KR" sz="1600" b="1" dirty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news:</a:t>
            </a:r>
            <a:b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keywords.append</a:t>
            </a:r>
            <a: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n.split</a:t>
            </a:r>
            <a: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','</a:t>
            </a:r>
            <a:r>
              <a:rPr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))</a:t>
            </a:r>
            <a:endParaRPr lang="ko-KR" altLang="ko-KR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352156A-8E9A-4B37-BB07-C2E682447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6567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D7F1F-1DEE-44B9-94D5-DF3DC614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LSH</a:t>
            </a:r>
            <a:r>
              <a:rPr lang="ko-KR" altLang="en-US" dirty="0"/>
              <a:t>를 이용한 </a:t>
            </a:r>
            <a:r>
              <a:rPr lang="en-US" altLang="ko-KR" dirty="0"/>
              <a:t>Top 10 </a:t>
            </a:r>
            <a:r>
              <a:rPr lang="ko-KR" altLang="en-US" dirty="0"/>
              <a:t>뉴스 특성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8922CE-C1FE-488B-B9FC-3F90D732B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4450"/>
            <a:ext cx="7886700" cy="4972050"/>
          </a:xfrm>
        </p:spPr>
        <p:txBody>
          <a:bodyPr/>
          <a:lstStyle/>
          <a:p>
            <a:r>
              <a:rPr lang="en-US" altLang="ko-KR" dirty="0" err="1"/>
              <a:t>MinHash</a:t>
            </a:r>
            <a:r>
              <a:rPr lang="ko-KR" altLang="en-US" dirty="0"/>
              <a:t>에 각 뉴스 별 </a:t>
            </a:r>
            <a:r>
              <a:rPr lang="en-US" altLang="ko-KR" dirty="0"/>
              <a:t>hashing </a:t>
            </a:r>
            <a:r>
              <a:rPr lang="ko-KR" altLang="en-US" dirty="0"/>
              <a:t>결과를 저장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MinHash</a:t>
            </a:r>
            <a:r>
              <a:rPr lang="en-US" altLang="ko-KR" dirty="0"/>
              <a:t>(): Min hash</a:t>
            </a:r>
            <a:r>
              <a:rPr lang="ko-KR" altLang="en-US" dirty="0"/>
              <a:t>를 다루는 객체</a:t>
            </a:r>
          </a:p>
          <a:p>
            <a:pPr lvl="1"/>
            <a:endParaRPr lang="ko-KR" altLang="en-US" dirty="0"/>
          </a:p>
          <a:p>
            <a:pPr lvl="1"/>
            <a:r>
              <a:rPr lang="en-US" altLang="ko-KR" dirty="0" err="1"/>
              <a:t>MinHash.update</a:t>
            </a:r>
            <a:r>
              <a:rPr lang="en-US" altLang="ko-KR" dirty="0"/>
              <a:t>(data): data</a:t>
            </a:r>
            <a:r>
              <a:rPr lang="ko-KR" altLang="en-US" dirty="0"/>
              <a:t>를 </a:t>
            </a:r>
            <a:r>
              <a:rPr lang="en-US" altLang="ko-KR" dirty="0"/>
              <a:t>hashing</a:t>
            </a:r>
            <a:r>
              <a:rPr lang="ko-KR" altLang="en-US" dirty="0"/>
              <a:t>하고 결과를 객체에 저장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FA9815-656A-47D9-8514-F13E07770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74</a:t>
            </a:fld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0AF677A-F18A-4209-9AD7-5D96201EC70B}"/>
              </a:ext>
            </a:extLst>
          </p:cNvPr>
          <p:cNvSpPr/>
          <p:nvPr/>
        </p:nvSpPr>
        <p:spPr>
          <a:xfrm>
            <a:off x="1343986" y="2004085"/>
            <a:ext cx="7060072" cy="2281476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m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[] </a:t>
            </a:r>
            <a:r>
              <a:rPr lang="ko-KR" altLang="ko-KR" sz="16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# </a:t>
            </a:r>
            <a:r>
              <a:rPr lang="ko-KR" altLang="ko-KR" sz="16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MinHash</a:t>
            </a:r>
            <a:r>
              <a:rPr lang="ko-KR" altLang="ko-KR" sz="16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객체를 각 뉴스 별로 만듦</a:t>
            </a:r>
            <a:br>
              <a:rPr lang="ko-KR" altLang="ko-KR" sz="16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6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for</a:t>
            </a:r>
            <a:r>
              <a:rPr lang="ko-KR" altLang="ko-KR" sz="16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6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in</a:t>
            </a:r>
            <a:r>
              <a:rPr lang="ko-KR" altLang="ko-KR" sz="16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600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range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600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len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keywords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)):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  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m.append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MinHash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num_perm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</a:t>
            </a:r>
            <a:r>
              <a:rPr lang="ko-KR" altLang="ko-KR" sz="16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128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))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  <a:ea typeface="굴림체" panose="020B0609000101010101" pitchFamily="49" charset="-127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6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# 각 단어를 </a:t>
            </a:r>
            <a:r>
              <a:rPr lang="ko-KR" altLang="ko-KR" sz="16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min</a:t>
            </a:r>
            <a:r>
              <a:rPr lang="ko-KR" altLang="ko-KR" sz="16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6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hashing</a:t>
            </a:r>
            <a:r>
              <a:rPr lang="ko-KR" altLang="ko-KR" sz="16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함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6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for</a:t>
            </a:r>
            <a:r>
              <a:rPr lang="ko-KR" altLang="ko-KR" sz="16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, k </a:t>
            </a:r>
            <a:r>
              <a:rPr lang="ko-KR" altLang="ko-KR" sz="16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in</a:t>
            </a:r>
            <a:r>
              <a:rPr lang="ko-KR" altLang="ko-KR" sz="16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600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enumerate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keywords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):</a:t>
            </a:r>
            <a:br>
              <a:rPr lang="ko-KR" altLang="ko-KR" sz="16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6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   </a:t>
            </a:r>
            <a:r>
              <a:rPr lang="ko-KR" altLang="ko-KR" sz="16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for</a:t>
            </a:r>
            <a:r>
              <a:rPr lang="ko-KR" altLang="ko-KR" sz="16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w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6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in</a:t>
            </a:r>
            <a:r>
              <a:rPr lang="ko-KR" altLang="ko-KR" sz="16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k: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      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m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[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].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update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w.encode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'utf8'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))</a:t>
            </a:r>
            <a:endParaRPr lang="ko-KR" altLang="ko-KR" sz="16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352156A-8E9A-4B37-BB07-C2E682447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8464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D7F1F-1DEE-44B9-94D5-DF3DC614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LSH</a:t>
            </a:r>
            <a:r>
              <a:rPr lang="ko-KR" altLang="en-US" dirty="0"/>
              <a:t>를 이용한 </a:t>
            </a:r>
            <a:r>
              <a:rPr lang="en-US" altLang="ko-KR" dirty="0"/>
              <a:t>Top 10 </a:t>
            </a:r>
            <a:r>
              <a:rPr lang="ko-KR" altLang="en-US" dirty="0"/>
              <a:t>뉴스 특성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8922CE-C1FE-488B-B9FC-3F90D732B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4449"/>
            <a:ext cx="7886700" cy="5378449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err="1"/>
              <a:t>MinHash</a:t>
            </a:r>
            <a:r>
              <a:rPr lang="en-US" altLang="ko-KR" dirty="0"/>
              <a:t> LSH Forest</a:t>
            </a:r>
            <a:r>
              <a:rPr lang="ko-KR" altLang="en-US" dirty="0"/>
              <a:t>를 이용하여 </a:t>
            </a:r>
            <a:r>
              <a:rPr lang="en-US" altLang="ko-KR" dirty="0" err="1"/>
              <a:t>MinHash</a:t>
            </a:r>
            <a:r>
              <a:rPr lang="en-US" altLang="ko-KR" dirty="0"/>
              <a:t> </a:t>
            </a:r>
            <a:r>
              <a:rPr lang="ko-KR" altLang="en-US" dirty="0"/>
              <a:t>값 다루기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MinHashLSHForest</a:t>
            </a:r>
            <a:r>
              <a:rPr lang="en-US" altLang="ko-KR" dirty="0"/>
              <a:t>(): </a:t>
            </a:r>
            <a:r>
              <a:rPr lang="en-US" altLang="ko-KR" dirty="0" err="1"/>
              <a:t>MinHash</a:t>
            </a:r>
            <a:r>
              <a:rPr lang="en-US" altLang="ko-KR" dirty="0"/>
              <a:t> </a:t>
            </a:r>
            <a:r>
              <a:rPr lang="ko-KR" altLang="en-US" dirty="0"/>
              <a:t>객체를 트리 형태로 저장하는 객체</a:t>
            </a:r>
          </a:p>
          <a:p>
            <a:pPr lvl="1"/>
            <a:r>
              <a:rPr lang="en-US" altLang="ko-KR" dirty="0" err="1"/>
              <a:t>forest.add</a:t>
            </a:r>
            <a:r>
              <a:rPr lang="en-US" altLang="ko-KR" dirty="0"/>
              <a:t>(index, </a:t>
            </a:r>
            <a:r>
              <a:rPr lang="en-US" altLang="ko-KR" dirty="0" err="1"/>
              <a:t>MinHash</a:t>
            </a:r>
            <a:r>
              <a:rPr lang="en-US" altLang="ko-KR" dirty="0"/>
              <a:t>): </a:t>
            </a:r>
            <a:r>
              <a:rPr lang="en-US" altLang="ko-KR" dirty="0" err="1"/>
              <a:t>MinHash</a:t>
            </a:r>
            <a:r>
              <a:rPr lang="en-US" altLang="ko-KR" dirty="0"/>
              <a:t> </a:t>
            </a:r>
            <a:r>
              <a:rPr lang="ko-KR" altLang="en-US" dirty="0"/>
              <a:t>객체를 </a:t>
            </a:r>
            <a:r>
              <a:rPr lang="en-US" altLang="ko-KR" dirty="0"/>
              <a:t>index</a:t>
            </a:r>
            <a:r>
              <a:rPr lang="ko-KR" altLang="en-US" dirty="0"/>
              <a:t>와 함께 추가</a:t>
            </a:r>
          </a:p>
          <a:p>
            <a:pPr lvl="1"/>
            <a:r>
              <a:rPr lang="en-US" altLang="ko-KR" dirty="0" err="1"/>
              <a:t>forest.index</a:t>
            </a:r>
            <a:r>
              <a:rPr lang="en-US" altLang="ko-KR" dirty="0"/>
              <a:t>(): </a:t>
            </a:r>
            <a:r>
              <a:rPr lang="ko-KR" altLang="en-US" dirty="0"/>
              <a:t>내부적으로 트리를 구성하는 함수</a:t>
            </a:r>
          </a:p>
          <a:p>
            <a:pPr lvl="1"/>
            <a:r>
              <a:rPr lang="en-US" altLang="ko-KR" dirty="0" err="1"/>
              <a:t>forest.query</a:t>
            </a:r>
            <a:r>
              <a:rPr lang="en-US" altLang="ko-KR" dirty="0"/>
              <a:t>(</a:t>
            </a:r>
            <a:r>
              <a:rPr lang="en-US" altLang="ko-KR" dirty="0" err="1"/>
              <a:t>MinHash</a:t>
            </a:r>
            <a:r>
              <a:rPr lang="en-US" altLang="ko-KR" dirty="0"/>
              <a:t>, N): </a:t>
            </a:r>
            <a:r>
              <a:rPr lang="en-US" altLang="ko-KR" dirty="0" err="1"/>
              <a:t>MinHash</a:t>
            </a:r>
            <a:r>
              <a:rPr lang="ko-KR" altLang="en-US" dirty="0"/>
              <a:t>와 비슷한 </a:t>
            </a:r>
            <a:r>
              <a:rPr lang="en-US" altLang="ko-KR" dirty="0"/>
              <a:t>Top N</a:t>
            </a:r>
            <a:r>
              <a:rPr lang="ko-KR" altLang="en-US" dirty="0"/>
              <a:t>을 찾아주는 함수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FA9815-656A-47D9-8514-F13E07770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75</a:t>
            </a:fld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0AF677A-F18A-4209-9AD7-5D96201EC70B}"/>
              </a:ext>
            </a:extLst>
          </p:cNvPr>
          <p:cNvSpPr/>
          <p:nvPr/>
        </p:nvSpPr>
        <p:spPr>
          <a:xfrm>
            <a:off x="1343986" y="1775485"/>
            <a:ext cx="6456029" cy="3439239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# </a:t>
            </a:r>
            <a:r>
              <a:rPr lang="ko-KR" altLang="ko-KR" sz="14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MinHash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LSH </a:t>
            </a:r>
            <a:r>
              <a:rPr lang="ko-KR" altLang="ko-KR" sz="14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Forest를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만듦 (</a:t>
            </a:r>
            <a:r>
              <a:rPr lang="ko-KR" altLang="ko-KR" sz="14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MinHash값을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저장하는 </a:t>
            </a:r>
            <a:r>
              <a:rPr lang="ko-KR" altLang="en-US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트리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</a:t>
            </a: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forest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MinHashLSHForest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4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num_perm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=</a:t>
            </a:r>
            <a:r>
              <a:rPr lang="ko-KR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128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# 각 문서 별 </a:t>
            </a:r>
            <a:r>
              <a:rPr lang="ko-KR" altLang="ko-KR" sz="14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MinHash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객체를 </a:t>
            </a:r>
            <a:r>
              <a:rPr lang="ko-KR" altLang="ko-KR" sz="14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forest에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추가</a:t>
            </a: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for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,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t_m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in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enumerate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m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):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  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forest.add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,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t_m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forest.index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()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# </a:t>
            </a:r>
            <a:r>
              <a:rPr lang="ko-KR" altLang="ko-KR" sz="14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m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[0] 문서와 비슷한 </a:t>
            </a:r>
            <a:r>
              <a:rPr lang="ko-KR" altLang="ko-KR" sz="14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Top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11을 찾음</a:t>
            </a: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result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forest.query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m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[</a:t>
            </a:r>
            <a:r>
              <a:rPr lang="ko-KR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0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], </a:t>
            </a:r>
            <a:r>
              <a:rPr lang="ko-KR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11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if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0 </a:t>
            </a: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in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result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):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  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result.remove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0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else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: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</a:b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  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result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result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[</a:t>
            </a:r>
            <a:r>
              <a:rPr lang="ko-KR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0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:</a:t>
            </a:r>
            <a:r>
              <a:rPr lang="ko-KR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10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]</a:t>
            </a:r>
            <a:endParaRPr lang="ko-KR" altLang="ko-KR" sz="14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352156A-8E9A-4B37-BB07-C2E682447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3152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079EA1-8B98-46F5-B623-3D6C62979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LSH</a:t>
            </a:r>
            <a:r>
              <a:rPr lang="ko-KR" altLang="en-US" dirty="0"/>
              <a:t>를 이용한 </a:t>
            </a:r>
            <a:r>
              <a:rPr lang="en-US" altLang="ko-KR" dirty="0"/>
              <a:t>Top 10 </a:t>
            </a:r>
            <a:r>
              <a:rPr lang="ko-KR" altLang="en-US" dirty="0"/>
              <a:t>뉴스 특성 분석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172117-9CE9-46AE-9706-DECA0F119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76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C36ED2-EB82-4558-AADB-5965C01E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95500"/>
            <a:ext cx="4650649" cy="35385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7F0A86E-2CFA-46BF-AB5A-287C4955B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869" y="2649143"/>
            <a:ext cx="2770481" cy="263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2996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9A1038-B682-4D95-B8CF-AF9464553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실습</a:t>
            </a:r>
            <a:r>
              <a:rPr lang="en-US" altLang="ko-KR" dirty="0"/>
              <a:t>1: 4</a:t>
            </a:r>
            <a:r>
              <a:rPr lang="ko-KR" altLang="en-US" dirty="0"/>
              <a:t>차 산업혁명 관련 뉴스 메타데이터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AF0A8A-2451-4D5D-BFA1-77807559E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+mn-ea"/>
              </a:rPr>
              <a:t>4</a:t>
            </a:r>
            <a:r>
              <a:rPr lang="ko-KR" altLang="en-US" dirty="0">
                <a:latin typeface="+mn-ea"/>
              </a:rPr>
              <a:t>차 산업혁명 관련 뉴스 메타데이터를 이용하여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1. </a:t>
            </a:r>
            <a:r>
              <a:rPr lang="ko-KR" altLang="en-US" dirty="0">
                <a:latin typeface="+mn-ea"/>
              </a:rPr>
              <a:t>임의의 뉴스와 비슷한 뉴스 분석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Similarity </a:t>
            </a:r>
            <a:r>
              <a:rPr lang="ko-KR" altLang="en-US" dirty="0">
                <a:latin typeface="+mn-ea"/>
              </a:rPr>
              <a:t>를 이용한 분석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LSH</a:t>
            </a:r>
            <a:r>
              <a:rPr lang="ko-KR" altLang="en-US" dirty="0">
                <a:latin typeface="+mn-ea"/>
              </a:rPr>
              <a:t>를 이용한 분석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2. </a:t>
            </a:r>
            <a:r>
              <a:rPr lang="ko-KR" altLang="en-US" dirty="0">
                <a:latin typeface="+mn-ea"/>
              </a:rPr>
              <a:t>자신의 쿼리와 유사한 뉴스 분석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Similarity </a:t>
            </a:r>
            <a:r>
              <a:rPr lang="ko-KR" altLang="en-US" dirty="0">
                <a:latin typeface="+mn-ea"/>
              </a:rPr>
              <a:t>를 이용한 분석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LSH</a:t>
            </a:r>
            <a:r>
              <a:rPr lang="ko-KR" altLang="en-US" dirty="0">
                <a:latin typeface="+mn-ea"/>
              </a:rPr>
              <a:t>를 이용한</a:t>
            </a:r>
            <a:endParaRPr lang="en-US" altLang="ko-KR" dirty="0">
              <a:latin typeface="+mn-ea"/>
            </a:endParaRPr>
          </a:p>
          <a:p>
            <a:pPr marL="914400" lvl="2" indent="0">
              <a:buNone/>
            </a:pPr>
            <a:endParaRPr lang="en-US" altLang="ko-KR" dirty="0">
              <a:latin typeface="+mn-ea"/>
            </a:endParaRPr>
          </a:p>
          <a:p>
            <a:pPr lvl="2"/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  <a:hlinkClick r:id="rId2"/>
              </a:rPr>
              <a:t>https://www.data.go.kr/dataset/15012945/fileData.do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lvl="2"/>
            <a:endParaRPr lang="en-US" altLang="ko-KR" dirty="0">
              <a:latin typeface="+mn-ea"/>
            </a:endParaRPr>
          </a:p>
          <a:p>
            <a:pPr lvl="2"/>
            <a:endParaRPr lang="en-US" altLang="ko-KR" dirty="0">
              <a:latin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035056-E38F-4568-B936-6969EA4FC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1287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9A1038-B682-4D95-B8CF-AF9464553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2: </a:t>
            </a:r>
            <a:r>
              <a:rPr lang="ko-KR" altLang="en-US" dirty="0"/>
              <a:t>부동산 관련 뉴스 토픽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AF0A8A-2451-4D5D-BFA1-77807559E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latin typeface="+mn-ea"/>
              </a:rPr>
              <a:t>부동산 관련 뉴스 토픽을 이용하여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1. </a:t>
            </a:r>
            <a:r>
              <a:rPr lang="ko-KR" altLang="en-US" dirty="0">
                <a:latin typeface="+mn-ea"/>
              </a:rPr>
              <a:t>임의의 뉴스와 비슷한 뉴스 분석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Similarity </a:t>
            </a:r>
            <a:r>
              <a:rPr lang="ko-KR" altLang="en-US" dirty="0">
                <a:latin typeface="+mn-ea"/>
              </a:rPr>
              <a:t>를 이용한 분석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LSH</a:t>
            </a:r>
            <a:r>
              <a:rPr lang="ko-KR" altLang="en-US" dirty="0">
                <a:latin typeface="+mn-ea"/>
              </a:rPr>
              <a:t>를 이용한 분석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2. </a:t>
            </a:r>
            <a:r>
              <a:rPr lang="ko-KR" altLang="en-US" dirty="0">
                <a:latin typeface="+mn-ea"/>
              </a:rPr>
              <a:t>자신의 쿼리와 유사한 뉴스 분석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Similarity </a:t>
            </a:r>
            <a:r>
              <a:rPr lang="ko-KR" altLang="en-US" dirty="0">
                <a:latin typeface="+mn-ea"/>
              </a:rPr>
              <a:t>를 이용한 분석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LSH</a:t>
            </a:r>
            <a:r>
              <a:rPr lang="ko-KR" altLang="en-US" dirty="0">
                <a:latin typeface="+mn-ea"/>
              </a:rPr>
              <a:t>를 이용한</a:t>
            </a:r>
            <a:endParaRPr lang="en-US" altLang="ko-KR" dirty="0">
              <a:latin typeface="+mn-ea"/>
            </a:endParaRPr>
          </a:p>
          <a:p>
            <a:pPr marL="914400" lvl="2" indent="0">
              <a:buNone/>
            </a:pP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  <a:hlinkClick r:id="rId2"/>
              </a:rPr>
              <a:t>https://www.data.go.kr/dataset/15012945/fileData.do</a:t>
            </a:r>
            <a:endParaRPr lang="en-US" altLang="ko-KR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035056-E38F-4568-B936-6969EA4FC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9438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795338"/>
            <a:ext cx="7772400" cy="1458912"/>
          </a:xfrm>
        </p:spPr>
        <p:txBody>
          <a:bodyPr anchor="ctr" anchorCtr="0">
            <a:normAutofit/>
          </a:bodyPr>
          <a:lstStyle/>
          <a:p>
            <a:r>
              <a:rPr lang="ko-KR" altLang="en-US" sz="3600" dirty="0">
                <a:solidFill>
                  <a:schemeClr val="accent4"/>
                </a:solidFill>
              </a:rPr>
              <a:t>연관 규칙 분석</a:t>
            </a:r>
          </a:p>
        </p:txBody>
      </p:sp>
    </p:spTree>
    <p:extLst>
      <p:ext uri="{BB962C8B-B14F-4D97-AF65-F5344CB8AC3E}">
        <p14:creationId xmlns:p14="http://schemas.microsoft.com/office/powerpoint/2010/main" val="1592991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D6E1B7-15B7-44C1-8063-3F353AED4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Boxplot:</a:t>
            </a:r>
            <a:r>
              <a:rPr lang="ko-KR" altLang="en-US" dirty="0"/>
              <a:t> 속성 간 비교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15CA3E-7581-44CF-BCD0-592CBCB9E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Iris </a:t>
            </a:r>
            <a:r>
              <a:rPr lang="ko-KR" altLang="en-US" dirty="0"/>
              <a:t>데이터셋 불러오기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en-US" altLang="ko-KR" dirty="0" err="1">
                <a:latin typeface="+mn-ea"/>
              </a:rPr>
              <a:t>read_csv</a:t>
            </a:r>
            <a:r>
              <a:rPr lang="en-US" altLang="ko-KR" dirty="0">
                <a:latin typeface="+mn-ea"/>
              </a:rPr>
              <a:t>(filename): csv </a:t>
            </a:r>
            <a:r>
              <a:rPr lang="ko-KR" altLang="en-US" dirty="0">
                <a:latin typeface="+mn-ea"/>
              </a:rPr>
              <a:t>파일로부터 데이터를 읽어 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                         </a:t>
            </a:r>
            <a:r>
              <a:rPr lang="ko-KR" altLang="en-US" dirty="0">
                <a:latin typeface="+mn-ea"/>
              </a:rPr>
              <a:t>데이터프레임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형태로 저장해 주는 함수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25895F-828A-410D-B50F-CA8EB08C3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B87410D-F3C2-41DF-AC31-8F8E2559109F}"/>
              </a:ext>
            </a:extLst>
          </p:cNvPr>
          <p:cNvSpPr/>
          <p:nvPr/>
        </p:nvSpPr>
        <p:spPr>
          <a:xfrm>
            <a:off x="2463572" y="1998225"/>
            <a:ext cx="4216857" cy="511761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iris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 =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pd.read_csv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(</a:t>
            </a:r>
            <a:r>
              <a:rPr lang="ko-KR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</a:t>
            </a:r>
            <a:r>
              <a:rPr lang="ko-KR" altLang="ko-KR" sz="16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Iris.csv</a:t>
            </a:r>
            <a:r>
              <a:rPr lang="ko-KR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'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nsolas" panose="020B0609020204030204" pitchFamily="49" charset="0"/>
              </a:rPr>
              <a:t>)</a:t>
            </a:r>
            <a:endParaRPr lang="ko-KR" altLang="ko-KR" sz="36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D19789A-EC6A-44C1-AF56-7319B5D80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689" y="4084909"/>
            <a:ext cx="4007715" cy="1334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7B28E0C-539B-48FF-A553-CAC6B2EB19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207668" y="4048990"/>
            <a:ext cx="3869031" cy="1291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C85A6EA3-8B00-4830-B96C-AF50CBECD6E4}"/>
              </a:ext>
            </a:extLst>
          </p:cNvPr>
          <p:cNvSpPr/>
          <p:nvPr/>
        </p:nvSpPr>
        <p:spPr>
          <a:xfrm>
            <a:off x="4229634" y="4528348"/>
            <a:ext cx="467120" cy="3323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6D33F3-7505-4054-875D-3B08175423EB}"/>
              </a:ext>
            </a:extLst>
          </p:cNvPr>
          <p:cNvSpPr/>
          <p:nvPr/>
        </p:nvSpPr>
        <p:spPr>
          <a:xfrm>
            <a:off x="1780044" y="5446413"/>
            <a:ext cx="811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</a:rPr>
              <a:t>Iris.csv</a:t>
            </a:r>
            <a:endParaRPr lang="ko-KR" altLang="en-US" dirty="0">
              <a:latin typeface="Calibri" panose="020F050202020403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7ECDAD-0A33-462E-9118-8CA637A7B4E4}"/>
              </a:ext>
            </a:extLst>
          </p:cNvPr>
          <p:cNvSpPr/>
          <p:nvPr/>
        </p:nvSpPr>
        <p:spPr>
          <a:xfrm>
            <a:off x="6680429" y="5539716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</a:rPr>
              <a:t>iris</a:t>
            </a:r>
            <a:endParaRPr lang="ko-KR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1894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74099C-531E-42E2-82E9-470479F89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데이터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CE9866-5613-4789-9098-C28968B7D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85950"/>
            <a:ext cx="7886700" cy="4972050"/>
          </a:xfrm>
        </p:spPr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개의 거래 정보가 있는 토이 데이터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FEE808-5DDF-4898-AA1E-D81F56D60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80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A3A9423-97F8-4BCA-B2A5-67338027BE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816161"/>
              </p:ext>
            </p:extLst>
          </p:nvPr>
        </p:nvGraphicFramePr>
        <p:xfrm>
          <a:off x="1506755" y="2832987"/>
          <a:ext cx="6130489" cy="22250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56779">
                  <a:extLst>
                    <a:ext uri="{9D8B030D-6E8A-4147-A177-3AD203B41FA5}">
                      <a16:colId xmlns:a16="http://schemas.microsoft.com/office/drawing/2014/main" val="2402425741"/>
                    </a:ext>
                  </a:extLst>
                </a:gridCol>
                <a:gridCol w="5573710">
                  <a:extLst>
                    <a:ext uri="{9D8B030D-6E8A-4147-A177-3AD203B41FA5}">
                      <a16:colId xmlns:a16="http://schemas.microsoft.com/office/drawing/2014/main" val="22735360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Calibri" panose="020F0502020204030204" pitchFamily="34" charset="0"/>
                        </a:rPr>
                        <a:t>ID</a:t>
                      </a:r>
                      <a:endParaRPr lang="ko-KR" alt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Calibri" panose="020F0502020204030204" pitchFamily="34" charset="0"/>
                        </a:rPr>
                        <a:t>거래 정보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745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Calibri" panose="020F0502020204030204" pitchFamily="34" charset="0"/>
                        </a:rPr>
                        <a:t>1</a:t>
                      </a:r>
                      <a:endParaRPr lang="ko-KR" alt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Calibri" panose="020F0502020204030204" pitchFamily="34" charset="0"/>
                        </a:rPr>
                        <a:t>  Chicken, Diapers, Nutmeg, Kidney Beans, Beer, Yogurt</a:t>
                      </a:r>
                      <a:endParaRPr lang="ko-KR" alt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407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Calibri" panose="020F0502020204030204" pitchFamily="34" charset="0"/>
                        </a:rPr>
                        <a:t>2</a:t>
                      </a:r>
                      <a:endParaRPr lang="ko-KR" alt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Calibri" panose="020F0502020204030204" pitchFamily="34" charset="0"/>
                        </a:rPr>
                        <a:t>  Apple, Diapers, Nutmeg, Kidney Beans, Beer, Yogurt</a:t>
                      </a:r>
                      <a:endParaRPr lang="ko-KR" alt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23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Calibri" panose="020F0502020204030204" pitchFamily="34" charset="0"/>
                        </a:rPr>
                        <a:t>3</a:t>
                      </a:r>
                      <a:endParaRPr lang="ko-KR" alt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Calibri" panose="020F0502020204030204" pitchFamily="34" charset="0"/>
                        </a:rPr>
                        <a:t>  Chicken, Apple, Diapers, Beer</a:t>
                      </a:r>
                      <a:endParaRPr lang="ko-KR" alt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753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Calibri" panose="020F0502020204030204" pitchFamily="34" charset="0"/>
                        </a:rPr>
                        <a:t>4</a:t>
                      </a:r>
                      <a:endParaRPr lang="ko-KR" alt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Calibri" panose="020F0502020204030204" pitchFamily="34" charset="0"/>
                        </a:rPr>
                        <a:t>  Milk, Unicorn, Corn, Kidney Beans, Yogurt</a:t>
                      </a:r>
                      <a:endParaRPr lang="ko-KR" alt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494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Calibri" panose="020F0502020204030204" pitchFamily="34" charset="0"/>
                        </a:rPr>
                        <a:t>5</a:t>
                      </a:r>
                      <a:endParaRPr lang="ko-KR" alt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Calibri" panose="020F0502020204030204" pitchFamily="34" charset="0"/>
                        </a:rPr>
                        <a:t>  Chicken, Diapers, Diapers, Yogurt, Ice cream, Beer</a:t>
                      </a:r>
                      <a:endParaRPr lang="ko-KR" altLang="en-US" dirty="0">
                        <a:latin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416843"/>
                  </a:ext>
                </a:extLst>
              </a:tr>
            </a:tbl>
          </a:graphicData>
        </a:graphic>
      </p:graphicFrame>
      <p:pic>
        <p:nvPicPr>
          <p:cNvPr id="2050" name="Picture 2" descr="ê´ë ¨ ì´ë¯¸ì§">
            <a:extLst>
              <a:ext uri="{FF2B5EF4-FFF2-40B4-BE49-F238E27FC236}">
                <a16:creationId xmlns:a16="http://schemas.microsoft.com/office/drawing/2014/main" id="{C3750610-5010-408E-90E9-85D0708E6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570" y="713497"/>
            <a:ext cx="2061856" cy="154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3061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54300-0DBB-4D45-8BA5-0132C65A0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Apriori</a:t>
            </a:r>
            <a:r>
              <a:rPr lang="en-US" altLang="ko-KR" dirty="0"/>
              <a:t>: </a:t>
            </a:r>
            <a:r>
              <a:rPr lang="ko-KR" altLang="en-US" dirty="0"/>
              <a:t>연관규칙 찾기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01FC9A-FB3B-4669-B312-721C854C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81</a:t>
            </a:fld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B061EA0-B651-439C-B428-36DD091C22B8}"/>
              </a:ext>
            </a:extLst>
          </p:cNvPr>
          <p:cNvSpPr/>
          <p:nvPr/>
        </p:nvSpPr>
        <p:spPr>
          <a:xfrm>
            <a:off x="325937" y="1085850"/>
            <a:ext cx="8492126" cy="5482352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import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pandas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as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pd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# 필요 라이브러리 불러오기</a:t>
            </a: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from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mlxtend.preprocessing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import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TransactionEncoder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from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mlxtend.frequent_patterns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import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association_rules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from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mlxtend.frequent_patterns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import</a:t>
            </a:r>
            <a:r>
              <a:rPr lang="ko-KR" altLang="ko-KR" sz="14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apriori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# 장바구니 데이터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dataset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[[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Chicken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Diapers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Nutmeg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Kidney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Beans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Beer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Yogurt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], </a:t>
            </a: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       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[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'Apple'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Diapers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Nutmeg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Kidney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Beans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Beer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Yogurt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],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       [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Chicken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'Apple'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Diapers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Beer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],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       [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Milk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Unicorn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Corn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Kidney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Beans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Yogurt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],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       [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Chicken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Diapers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Diapers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Yogurt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Ice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cream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Beer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]]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te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TransactionEncoder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() 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# 거래 정보를 </a:t>
            </a:r>
            <a:r>
              <a:rPr lang="ko-KR" altLang="ko-KR" sz="14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bag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of </a:t>
            </a:r>
            <a:r>
              <a:rPr lang="ko-KR" altLang="ko-KR" sz="14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word형식으로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저장</a:t>
            </a: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te_ary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te.fit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dataset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).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transform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dataset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)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# 거래 정보를 </a:t>
            </a:r>
            <a:r>
              <a:rPr lang="ko-KR" altLang="ko-KR" sz="14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pandas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데이터프레임으로 저장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df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pd.DataFrame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te_ary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4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columns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te.columns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_)</a:t>
            </a: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endParaRPr lang="en-US" altLang="ko-KR" sz="1400" i="1" dirty="0">
              <a:solidFill>
                <a:srgbClr val="808080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# </a:t>
            </a:r>
            <a:r>
              <a:rPr lang="ko-KR" altLang="ko-KR" sz="14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apriori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알고리즘을 이용하여 </a:t>
            </a:r>
            <a:r>
              <a:rPr lang="ko-KR" altLang="ko-KR" sz="1400" i="1" dirty="0" err="1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의미있는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en-US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규칙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찾기</a:t>
            </a: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frequent_itemsets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apriori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df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4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min_support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</a:t>
            </a:r>
            <a:r>
              <a:rPr lang="ko-KR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0.7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4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use_colnames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</a:t>
            </a:r>
            <a:r>
              <a:rPr lang="ko-KR" altLang="ko-KR" sz="14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True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)</a:t>
            </a: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rules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association_rules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frequent_itemsets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4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metric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"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confidence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"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4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min_threshold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</a:t>
            </a:r>
            <a:r>
              <a:rPr lang="ko-KR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0.7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)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400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print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rules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) 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# </a:t>
            </a:r>
            <a:r>
              <a:rPr lang="ko-KR" altLang="en-US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규칙</a:t>
            </a: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보기</a:t>
            </a:r>
            <a:endParaRPr lang="ko-KR" altLang="ko-KR" sz="32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6500CE1-43CC-4C27-B6E6-154B7C18D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1725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D7F1F-1DEE-44B9-94D5-DF3DC614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Apriori</a:t>
            </a:r>
            <a:r>
              <a:rPr lang="en-US" altLang="ko-KR" dirty="0"/>
              <a:t>: </a:t>
            </a:r>
            <a:r>
              <a:rPr lang="ko-KR" altLang="en-US" dirty="0"/>
              <a:t>연관규칙 찾기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8922CE-C1FE-488B-B9FC-3F90D732B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14450"/>
            <a:ext cx="8082213" cy="4972050"/>
          </a:xfrm>
        </p:spPr>
        <p:txBody>
          <a:bodyPr>
            <a:normAutofit/>
          </a:bodyPr>
          <a:lstStyle/>
          <a:p>
            <a:r>
              <a:rPr lang="ko-KR" altLang="en-US" dirty="0"/>
              <a:t>필요 라이브러리 불러오기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Mlxtend</a:t>
            </a:r>
            <a:r>
              <a:rPr lang="en-US" altLang="ko-KR" dirty="0"/>
              <a:t>: </a:t>
            </a:r>
            <a:r>
              <a:rPr lang="ko-KR" altLang="en-US" dirty="0"/>
              <a:t>데이터 과학 작업을 위한 라이브러리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TransactionEncoder</a:t>
            </a:r>
            <a:r>
              <a:rPr lang="en-US" altLang="ko-KR" dirty="0"/>
              <a:t>: </a:t>
            </a:r>
            <a:r>
              <a:rPr lang="en-US" altLang="ko-KR" dirty="0" err="1"/>
              <a:t>Mlxtend</a:t>
            </a:r>
            <a:r>
              <a:rPr lang="ko-KR" altLang="en-US" dirty="0"/>
              <a:t>에서 사용하는 데이터 형태로 변화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Apriori</a:t>
            </a:r>
            <a:r>
              <a:rPr lang="en-US" altLang="ko-KR" dirty="0"/>
              <a:t>: pandas </a:t>
            </a:r>
            <a:r>
              <a:rPr lang="ko-KR" altLang="en-US" dirty="0"/>
              <a:t>데이터프레임 데이터에 알고리즘 적용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association_rules</a:t>
            </a:r>
            <a:r>
              <a:rPr lang="en-US" altLang="ko-KR" dirty="0"/>
              <a:t>: </a:t>
            </a:r>
            <a:r>
              <a:rPr lang="ko-KR" altLang="en-US" dirty="0"/>
              <a:t>연관 규칙들을 데이터프레임 형태로 저장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FA9815-656A-47D9-8514-F13E07770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82</a:t>
            </a:fld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0AF677A-F18A-4209-9AD7-5D96201EC70B}"/>
              </a:ext>
            </a:extLst>
          </p:cNvPr>
          <p:cNvSpPr/>
          <p:nvPr/>
        </p:nvSpPr>
        <p:spPr>
          <a:xfrm>
            <a:off x="1200256" y="2078923"/>
            <a:ext cx="6743489" cy="1191816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import</a:t>
            </a:r>
            <a:r>
              <a:rPr lang="ko-KR" altLang="ko-KR" sz="16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pandas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6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as</a:t>
            </a:r>
            <a:r>
              <a:rPr lang="ko-KR" altLang="ko-KR" sz="16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pd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br>
              <a:rPr lang="ko-KR" altLang="ko-KR" sz="16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6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from</a:t>
            </a:r>
            <a:r>
              <a:rPr lang="ko-KR" altLang="ko-KR" sz="16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mlxtend.preprocessing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6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import</a:t>
            </a:r>
            <a:r>
              <a:rPr lang="ko-KR" altLang="ko-KR" sz="16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TransactionEncoder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6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from</a:t>
            </a:r>
            <a:r>
              <a:rPr lang="ko-KR" altLang="ko-KR" sz="16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mlxtend.frequent_patterns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6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import</a:t>
            </a:r>
            <a:r>
              <a:rPr lang="ko-KR" altLang="ko-KR" sz="16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association_rules</a:t>
            </a:r>
            <a:b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6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from</a:t>
            </a:r>
            <a:r>
              <a:rPr lang="ko-KR" altLang="ko-KR" sz="16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mlxtend.frequent_patterns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6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import</a:t>
            </a:r>
            <a:r>
              <a:rPr lang="ko-KR" altLang="ko-KR" sz="1600" b="1" dirty="0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apriori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33110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D7F1F-1DEE-44B9-94D5-DF3DC614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Apriori</a:t>
            </a:r>
            <a:r>
              <a:rPr lang="en-US" altLang="ko-KR" dirty="0"/>
              <a:t>: </a:t>
            </a:r>
            <a:r>
              <a:rPr lang="ko-KR" altLang="en-US" dirty="0"/>
              <a:t>연관규칙 찾기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8922CE-C1FE-488B-B9FC-3F90D732B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4450"/>
            <a:ext cx="7886700" cy="4972050"/>
          </a:xfrm>
        </p:spPr>
        <p:txBody>
          <a:bodyPr/>
          <a:lstStyle/>
          <a:p>
            <a:r>
              <a:rPr lang="ko-KR" altLang="en-US" dirty="0"/>
              <a:t>장바구니 데이터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>
                <a:latin typeface="+mn-ea"/>
              </a:rPr>
              <a:t>장바구니 데이터를 </a:t>
            </a:r>
            <a:r>
              <a:rPr lang="en-US" altLang="ko-KR" dirty="0">
                <a:latin typeface="+mn-ea"/>
              </a:rPr>
              <a:t>list</a:t>
            </a:r>
            <a:r>
              <a:rPr lang="ko-KR" altLang="en-US" dirty="0">
                <a:latin typeface="+mn-ea"/>
              </a:rPr>
              <a:t>형태로 저장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FA9815-656A-47D9-8514-F13E07770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83</a:t>
            </a:fld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0AF677A-F18A-4209-9AD7-5D96201EC70B}"/>
              </a:ext>
            </a:extLst>
          </p:cNvPr>
          <p:cNvSpPr/>
          <p:nvPr/>
        </p:nvSpPr>
        <p:spPr>
          <a:xfrm>
            <a:off x="448716" y="2247213"/>
            <a:ext cx="8246568" cy="1293971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dataset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[[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Chicken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Diapers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Nutmeg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Kidney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Beans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Beer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Yogurt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], </a:t>
            </a:r>
            <a:b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4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       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[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'Apple'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Diapers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Nutmeg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Kidney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Beans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Beer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Yogurt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],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       [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Chicken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'Apple'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Diapers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Beer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],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       [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Milk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Unicorn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Corn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Kidney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Beans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Yogurt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],</a:t>
            </a:r>
            <a:b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          [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Chicken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Diapers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Diapers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Yogurt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Ice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cream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Beer</a:t>
            </a:r>
            <a:r>
              <a:rPr lang="ko-KR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]]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89318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D7F1F-1DEE-44B9-94D5-DF3DC614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Apriori</a:t>
            </a:r>
            <a:r>
              <a:rPr lang="en-US" altLang="ko-KR" dirty="0"/>
              <a:t>: </a:t>
            </a:r>
            <a:r>
              <a:rPr lang="ko-KR" altLang="en-US" dirty="0"/>
              <a:t>연관규칙 찾기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8922CE-C1FE-488B-B9FC-3F90D732B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14450"/>
            <a:ext cx="8100261" cy="4972050"/>
          </a:xfrm>
        </p:spPr>
        <p:txBody>
          <a:bodyPr/>
          <a:lstStyle/>
          <a:p>
            <a:r>
              <a:rPr lang="ko-KR" altLang="en-US" dirty="0"/>
              <a:t>거래 정보를 </a:t>
            </a:r>
            <a:r>
              <a:rPr lang="en-US" altLang="ko-KR" dirty="0"/>
              <a:t>bag of word</a:t>
            </a:r>
            <a:r>
              <a:rPr lang="ko-KR" altLang="en-US" dirty="0"/>
              <a:t>형식으로 저장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 err="1"/>
              <a:t>TransactionEncoder</a:t>
            </a:r>
            <a:r>
              <a:rPr lang="en-US" altLang="ko-KR" dirty="0"/>
              <a:t>(): </a:t>
            </a:r>
            <a:r>
              <a:rPr lang="ko-KR" altLang="en-US" dirty="0"/>
              <a:t>거래 정보를 </a:t>
            </a:r>
            <a:r>
              <a:rPr lang="en-US" altLang="ko-KR" dirty="0"/>
              <a:t>bag of word</a:t>
            </a:r>
            <a:r>
              <a:rPr lang="ko-KR" altLang="en-US" dirty="0"/>
              <a:t>형태의 </a:t>
            </a:r>
            <a:r>
              <a:rPr lang="en-US" altLang="ko-KR" dirty="0"/>
              <a:t>one-hot </a:t>
            </a:r>
            <a:r>
              <a:rPr lang="ko-KR" altLang="en-US" dirty="0"/>
              <a:t>형식으로 변환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fit(data).transform(data): bag of word</a:t>
            </a:r>
            <a:r>
              <a:rPr lang="ko-KR" altLang="en-US" dirty="0"/>
              <a:t>형태의 </a:t>
            </a:r>
            <a:r>
              <a:rPr lang="en-US" altLang="ko-KR" dirty="0"/>
              <a:t>one-hot</a:t>
            </a:r>
            <a:r>
              <a:rPr lang="ko-KR" altLang="en-US" dirty="0"/>
              <a:t>형식으로 변환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FA9815-656A-47D9-8514-F13E07770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84</a:t>
            </a:fld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0AF677A-F18A-4209-9AD7-5D96201EC70B}"/>
              </a:ext>
            </a:extLst>
          </p:cNvPr>
          <p:cNvSpPr/>
          <p:nvPr/>
        </p:nvSpPr>
        <p:spPr>
          <a:xfrm>
            <a:off x="1877249" y="2045648"/>
            <a:ext cx="5389503" cy="646986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te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TransactionEncoder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()</a:t>
            </a:r>
            <a:br>
              <a:rPr lang="ko-KR" altLang="ko-KR" sz="16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te_ary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te.fit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dataset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).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transform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dataset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)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575CF5-88B2-4BD8-9419-B55B08D49B0D}"/>
              </a:ext>
            </a:extLst>
          </p:cNvPr>
          <p:cNvSpPr/>
          <p:nvPr/>
        </p:nvSpPr>
        <p:spPr>
          <a:xfrm>
            <a:off x="6594256" y="6136759"/>
            <a:ext cx="809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solidFill>
                  <a:srgbClr val="000000"/>
                </a:solidFill>
                <a:latin typeface="+mn-ea"/>
              </a:rPr>
              <a:t>te_ary</a:t>
            </a:r>
            <a:endParaRPr lang="ko-KR" altLang="en-US" dirty="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98942F-0728-4729-A717-362696E0BF17}"/>
              </a:ext>
            </a:extLst>
          </p:cNvPr>
          <p:cNvSpPr/>
          <p:nvPr/>
        </p:nvSpPr>
        <p:spPr>
          <a:xfrm>
            <a:off x="2164205" y="6078252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dataset</a:t>
            </a:r>
            <a:endParaRPr lang="ko-KR" altLang="en-US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E16D3040-4B70-45F2-949D-62355EAEB492}"/>
              </a:ext>
            </a:extLst>
          </p:cNvPr>
          <p:cNvSpPr/>
          <p:nvPr/>
        </p:nvSpPr>
        <p:spPr>
          <a:xfrm>
            <a:off x="5189445" y="5332707"/>
            <a:ext cx="542925" cy="30109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17252A7-0307-4D3D-9390-AB15357EE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49" y="5069400"/>
            <a:ext cx="4221996" cy="827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CA99489-9CC1-4C72-B5FF-0CE3A8B69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232" y="4687431"/>
            <a:ext cx="1885950" cy="1323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17508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D7F1F-1DEE-44B9-94D5-DF3DC614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Apriori</a:t>
            </a:r>
            <a:r>
              <a:rPr lang="en-US" altLang="ko-KR" dirty="0"/>
              <a:t>: </a:t>
            </a:r>
            <a:r>
              <a:rPr lang="ko-KR" altLang="en-US" dirty="0"/>
              <a:t>연관규칙 찾기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8922CE-C1FE-488B-B9FC-3F90D732B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4450"/>
            <a:ext cx="7886700" cy="4972050"/>
          </a:xfrm>
        </p:spPr>
        <p:txBody>
          <a:bodyPr/>
          <a:lstStyle/>
          <a:p>
            <a:r>
              <a:rPr lang="ko-KR" altLang="en-US" dirty="0"/>
              <a:t>거래 정보를 </a:t>
            </a:r>
            <a:r>
              <a:rPr lang="en-US" altLang="ko-KR" dirty="0"/>
              <a:t>pandas </a:t>
            </a:r>
            <a:r>
              <a:rPr lang="ko-KR" altLang="en-US" dirty="0"/>
              <a:t>데이터프레임으로 저장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>
                <a:latin typeface="+mn-ea"/>
              </a:rPr>
              <a:t>거래 정보를 </a:t>
            </a:r>
            <a:r>
              <a:rPr lang="en-US" altLang="ko-KR" dirty="0">
                <a:latin typeface="+mn-ea"/>
              </a:rPr>
              <a:t>pandas </a:t>
            </a:r>
            <a:r>
              <a:rPr lang="ko-KR" altLang="en-US" dirty="0">
                <a:latin typeface="+mn-ea"/>
              </a:rPr>
              <a:t>데이터프레임으로 저장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FA9815-656A-47D9-8514-F13E07770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85</a:t>
            </a:fld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0AF677A-F18A-4209-9AD7-5D96201EC70B}"/>
              </a:ext>
            </a:extLst>
          </p:cNvPr>
          <p:cNvSpPr/>
          <p:nvPr/>
        </p:nvSpPr>
        <p:spPr>
          <a:xfrm>
            <a:off x="1652981" y="2153013"/>
            <a:ext cx="5566969" cy="374571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df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pd.DataFrame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te_ary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columns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te.columns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_) 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  <a:ea typeface="굴림체" panose="020B0609000101010101" pitchFamily="49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AB499E-5A80-4DE0-A295-CC0FA1642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4066505"/>
            <a:ext cx="5029200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B62B899-E0E7-4AA5-8773-8B2DE73A5A31}"/>
              </a:ext>
            </a:extLst>
          </p:cNvPr>
          <p:cNvSpPr/>
          <p:nvPr/>
        </p:nvSpPr>
        <p:spPr>
          <a:xfrm>
            <a:off x="4383487" y="5787174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03091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32681F5-B05E-4CDE-AC96-3B313D7E211F}"/>
              </a:ext>
            </a:extLst>
          </p:cNvPr>
          <p:cNvSpPr/>
          <p:nvPr/>
        </p:nvSpPr>
        <p:spPr>
          <a:xfrm>
            <a:off x="690440" y="5253037"/>
            <a:ext cx="7886700" cy="7212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600" dirty="0" err="1">
              <a:solidFill>
                <a:srgbClr val="000000"/>
              </a:solidFill>
              <a:latin typeface="Consolas" panose="020B0609020204030204" pitchFamily="49" charset="0"/>
              <a:ea typeface="굴림체" panose="020B0609000101010101" pitchFamily="49" charset="-127"/>
              <a:cs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8BD7F1F-1DEE-44B9-94D5-DF3DC614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Apriori</a:t>
            </a:r>
            <a:r>
              <a:rPr lang="en-US" altLang="ko-KR" dirty="0"/>
              <a:t>: </a:t>
            </a:r>
            <a:r>
              <a:rPr lang="ko-KR" altLang="en-US" dirty="0"/>
              <a:t>연관규칙 찾기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8922CE-C1FE-488B-B9FC-3F90D732B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4450"/>
            <a:ext cx="8091610" cy="4972050"/>
          </a:xfrm>
        </p:spPr>
        <p:txBody>
          <a:bodyPr/>
          <a:lstStyle/>
          <a:p>
            <a:r>
              <a:rPr lang="en-US" altLang="ko-KR" dirty="0" err="1"/>
              <a:t>apriori</a:t>
            </a:r>
            <a:r>
              <a:rPr lang="en-US" altLang="ko-KR" dirty="0"/>
              <a:t> </a:t>
            </a:r>
            <a:r>
              <a:rPr lang="ko-KR" altLang="en-US" dirty="0"/>
              <a:t>알고리즘을 이용하여 </a:t>
            </a:r>
            <a:r>
              <a:rPr lang="ko-KR" altLang="en-US" dirty="0" err="1"/>
              <a:t>의미있는</a:t>
            </a:r>
            <a:r>
              <a:rPr lang="ko-KR" altLang="en-US" dirty="0"/>
              <a:t> 규칙 찾기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apriori</a:t>
            </a:r>
            <a:r>
              <a:rPr lang="en-US" altLang="ko-KR" dirty="0"/>
              <a:t>(data, </a:t>
            </a:r>
            <a:r>
              <a:rPr lang="en-US" altLang="ko-KR" dirty="0" err="1"/>
              <a:t>min_support</a:t>
            </a:r>
            <a:r>
              <a:rPr lang="en-US" altLang="ko-KR" dirty="0"/>
              <a:t>): min support</a:t>
            </a:r>
            <a:r>
              <a:rPr lang="ko-KR" altLang="en-US" dirty="0"/>
              <a:t>를 만족하는 빈발 항목 검색</a:t>
            </a:r>
          </a:p>
          <a:p>
            <a:pPr lvl="1"/>
            <a:endParaRPr lang="ko-KR" altLang="en-US" dirty="0"/>
          </a:p>
          <a:p>
            <a:pPr lvl="1"/>
            <a:r>
              <a:rPr lang="en-US" altLang="ko-KR" dirty="0" err="1"/>
              <a:t>association_rules</a:t>
            </a:r>
            <a:r>
              <a:rPr lang="en-US" altLang="ko-KR" dirty="0"/>
              <a:t>(frequent items, confidence)</a:t>
            </a:r>
          </a:p>
          <a:p>
            <a:pPr lvl="2"/>
            <a:r>
              <a:rPr lang="en-US" altLang="ko-KR" dirty="0"/>
              <a:t>min confidence</a:t>
            </a:r>
            <a:r>
              <a:rPr lang="ko-KR" altLang="en-US" dirty="0"/>
              <a:t>를 만족하는 연관 규칙을 찾음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FA9815-656A-47D9-8514-F13E07770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86</a:t>
            </a:fld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0AF677A-F18A-4209-9AD7-5D96201EC70B}"/>
              </a:ext>
            </a:extLst>
          </p:cNvPr>
          <p:cNvSpPr/>
          <p:nvPr/>
        </p:nvSpPr>
        <p:spPr>
          <a:xfrm>
            <a:off x="833560" y="2183566"/>
            <a:ext cx="7886700" cy="919401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frequent_itemsets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apriori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df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min_support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</a:t>
            </a:r>
            <a:r>
              <a:rPr lang="ko-KR" altLang="ko-KR" sz="16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0.7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use_colnames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</a:t>
            </a:r>
            <a:r>
              <a:rPr lang="ko-KR" altLang="ko-KR" sz="1600" b="1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True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)</a:t>
            </a:r>
            <a:br>
              <a:rPr lang="ko-KR" altLang="ko-KR" sz="16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rules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association_rules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frequent_itemsets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metric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</a:t>
            </a:r>
            <a:r>
              <a:rPr lang="ko-KR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"</a:t>
            </a:r>
            <a:r>
              <a:rPr lang="ko-KR" altLang="ko-KR" sz="16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confidence</a:t>
            </a:r>
            <a:r>
              <a:rPr lang="ko-KR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"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, </a:t>
            </a:r>
            <a:r>
              <a:rPr lang="ko-KR" altLang="ko-KR" sz="1600" dirty="0" err="1">
                <a:solidFill>
                  <a:srgbClr val="660099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min_threshold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=</a:t>
            </a:r>
            <a:r>
              <a:rPr lang="ko-KR" altLang="ko-KR" sz="1600" dirty="0">
                <a:solidFill>
                  <a:srgbClr val="0000FF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0.7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)</a:t>
            </a:r>
            <a:endParaRPr lang="ko-KR" altLang="ko-KR" sz="3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B62B899-E0E7-4AA5-8773-8B2DE73A5A31}"/>
              </a:ext>
            </a:extLst>
          </p:cNvPr>
          <p:cNvSpPr/>
          <p:nvPr/>
        </p:nvSpPr>
        <p:spPr>
          <a:xfrm>
            <a:off x="4308742" y="6145768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df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5358AA-E6A1-4D35-BA6F-8E41F9AA2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365" y="5253037"/>
            <a:ext cx="2676525" cy="6953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06DA878-5A52-46F3-9C72-BE9529A8B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65" y="5291137"/>
            <a:ext cx="499110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117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2959C7-5E97-4313-B2D6-FBAE044C3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1: </a:t>
            </a:r>
            <a:r>
              <a:rPr lang="ko-KR" altLang="en-US" dirty="0"/>
              <a:t>실제 장바구니 데이터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28367C-E9BF-4322-AAD1-1C5E861B4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실제 </a:t>
            </a:r>
            <a:r>
              <a:rPr lang="en-US" altLang="ko-KR" dirty="0"/>
              <a:t>9,835</a:t>
            </a:r>
            <a:r>
              <a:rPr lang="ko-KR" altLang="en-US" dirty="0"/>
              <a:t>건의 거래 내역</a:t>
            </a:r>
            <a:endParaRPr lang="en-US" altLang="ko-KR" dirty="0"/>
          </a:p>
          <a:p>
            <a:r>
              <a:rPr lang="ko-KR" altLang="en-US" dirty="0"/>
              <a:t>총 </a:t>
            </a:r>
            <a:r>
              <a:rPr lang="en-US" altLang="ko-KR" dirty="0"/>
              <a:t>168</a:t>
            </a:r>
            <a:r>
              <a:rPr lang="ko-KR" altLang="en-US" dirty="0"/>
              <a:t>가지의 품목으로 구성됨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8D97F4-F440-4701-8DF9-C396535E2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87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2A9C4D-B776-4A77-A198-935C8DA1E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63" y="2400300"/>
            <a:ext cx="485575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9095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2959C7-5E97-4313-B2D6-FBAE044C3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2: </a:t>
            </a:r>
            <a:r>
              <a:rPr lang="ko-KR" altLang="en-US" dirty="0"/>
              <a:t>음식점 거래내역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28367C-E9BF-4322-AAD1-1C5E861B4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총 </a:t>
            </a:r>
            <a:r>
              <a:rPr lang="en-US" altLang="ko-KR" dirty="0"/>
              <a:t>54,537</a:t>
            </a:r>
            <a:r>
              <a:rPr lang="ko-KR" altLang="en-US" dirty="0"/>
              <a:t>건의 거래 내역</a:t>
            </a:r>
            <a:endParaRPr lang="en-US" altLang="ko-KR" dirty="0"/>
          </a:p>
          <a:p>
            <a:pPr lvl="1"/>
            <a:r>
              <a:rPr lang="en-US" altLang="ko-KR" dirty="0" err="1"/>
              <a:t>sequenceID</a:t>
            </a:r>
            <a:r>
              <a:rPr lang="en-US" altLang="ko-KR" dirty="0"/>
              <a:t>: </a:t>
            </a:r>
            <a:r>
              <a:rPr lang="ko-KR" altLang="en-US" dirty="0"/>
              <a:t>고객 </a:t>
            </a:r>
            <a:r>
              <a:rPr lang="en-US" altLang="ko-KR" dirty="0"/>
              <a:t>ID</a:t>
            </a:r>
          </a:p>
          <a:p>
            <a:pPr lvl="1"/>
            <a:r>
              <a:rPr lang="en-US" altLang="ko-KR" dirty="0" err="1"/>
              <a:t>eventID</a:t>
            </a:r>
            <a:r>
              <a:rPr lang="en-US" altLang="ko-KR" dirty="0"/>
              <a:t>: </a:t>
            </a:r>
            <a:r>
              <a:rPr lang="ko-KR" altLang="en-US" dirty="0"/>
              <a:t>한 고객이 구매한 시점에 대한 </a:t>
            </a:r>
            <a:r>
              <a:rPr lang="en-US" altLang="ko-KR" dirty="0"/>
              <a:t>ID</a:t>
            </a:r>
          </a:p>
          <a:p>
            <a:pPr lvl="1"/>
            <a:r>
              <a:rPr lang="en-US" altLang="ko-KR" dirty="0"/>
              <a:t>SIZE: </a:t>
            </a:r>
            <a:r>
              <a:rPr lang="ko-KR" altLang="en-US" dirty="0"/>
              <a:t>해당 거래내역에서 구매된 항목의 수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8D97F4-F440-4701-8DF9-C396535E2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88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1EF120-FA59-4E7F-BEC4-D6E819090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3091866"/>
            <a:ext cx="6534150" cy="319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7704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81A5A2-04B7-46B1-9C9B-742C6837A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89</a:t>
            </a:fld>
            <a:endParaRPr lang="ko-KR" altLang="en-US"/>
          </a:p>
        </p:txBody>
      </p:sp>
      <p:pic>
        <p:nvPicPr>
          <p:cNvPr id="5122" name="Picture 2" descr="Q&amp;Aì ëí ì´ë¯¸ì§ ê²ìê²°ê³¼">
            <a:extLst>
              <a:ext uri="{FF2B5EF4-FFF2-40B4-BE49-F238E27FC236}">
                <a16:creationId xmlns:a16="http://schemas.microsoft.com/office/drawing/2014/main" id="{30317956-390B-48C5-897A-271C1CA8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1367952"/>
            <a:ext cx="531495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405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D7F1F-1DEE-44B9-94D5-DF3DC614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Boxplot:</a:t>
            </a:r>
            <a:r>
              <a:rPr lang="ko-KR" altLang="en-US" dirty="0"/>
              <a:t> 속성 간 비교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8922CE-C1FE-488B-B9FC-3F90D732B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4450"/>
            <a:ext cx="7886700" cy="4972050"/>
          </a:xfrm>
        </p:spPr>
        <p:txBody>
          <a:bodyPr/>
          <a:lstStyle/>
          <a:p>
            <a:r>
              <a:rPr lang="en-US" altLang="ko-KR" dirty="0"/>
              <a:t>Iris</a:t>
            </a:r>
            <a:r>
              <a:rPr lang="ko-KR" altLang="en-US" dirty="0"/>
              <a:t>의 특성 이름 저장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list(data): data</a:t>
            </a:r>
            <a:r>
              <a:rPr lang="ko-KR" altLang="en-US" dirty="0"/>
              <a:t>를 리스트 자료형으로 형 변환하는 함수</a:t>
            </a:r>
            <a:br>
              <a:rPr lang="ko-KR" altLang="en-US" dirty="0"/>
            </a:br>
            <a:r>
              <a:rPr lang="ko-KR" altLang="en-US" dirty="0"/>
              <a:t>                  </a:t>
            </a:r>
            <a:r>
              <a:rPr lang="en-US" altLang="ko-KR" dirty="0"/>
              <a:t>pandas </a:t>
            </a:r>
            <a:r>
              <a:rPr lang="ko-KR" altLang="en-US" dirty="0"/>
              <a:t>데이터프레임의 컬럼명을 리스트로 저장함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remove(data): list</a:t>
            </a:r>
            <a:r>
              <a:rPr lang="ko-KR" altLang="en-US" dirty="0"/>
              <a:t>에서 </a:t>
            </a:r>
            <a:r>
              <a:rPr lang="en-US" altLang="ko-KR" dirty="0"/>
              <a:t>data</a:t>
            </a:r>
            <a:r>
              <a:rPr lang="ko-KR" altLang="en-US" dirty="0"/>
              <a:t>를 삭제함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FA9815-656A-47D9-8514-F13E07770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0AF677A-F18A-4209-9AD7-5D96201EC70B}"/>
              </a:ext>
            </a:extLst>
          </p:cNvPr>
          <p:cNvSpPr/>
          <p:nvPr/>
        </p:nvSpPr>
        <p:spPr>
          <a:xfrm>
            <a:off x="2324706" y="1998225"/>
            <a:ext cx="4494588" cy="646986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features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 = </a:t>
            </a:r>
            <a:r>
              <a:rPr lang="ko-KR" altLang="ko-KR" sz="1600" dirty="0" err="1">
                <a:solidFill>
                  <a:srgbClr val="000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list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iris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)</a:t>
            </a:r>
            <a:br>
              <a:rPr lang="ko-KR" altLang="ko-KR" sz="1600" i="1" dirty="0">
                <a:solidFill>
                  <a:srgbClr val="8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</a:br>
            <a:r>
              <a:rPr lang="ko-KR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features.remove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(</a:t>
            </a:r>
            <a:r>
              <a:rPr lang="ko-KR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600" b="1" dirty="0" err="1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Species</a:t>
            </a:r>
            <a:r>
              <a:rPr lang="ko-KR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'</a:t>
            </a:r>
            <a:r>
              <a:rPr lang="ko-KR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</a:rPr>
              <a:t>)</a:t>
            </a:r>
            <a:endParaRPr lang="ko-KR" altLang="ko-KR" sz="36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09342BF1-5289-4B54-9086-792598947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990" y="5098991"/>
            <a:ext cx="3873744" cy="250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4FD2F9F-BE29-4F28-8BA1-4618BEB3E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029"/>
          <a:stretch/>
        </p:blipFill>
        <p:spPr bwMode="auto">
          <a:xfrm>
            <a:off x="220451" y="5018466"/>
            <a:ext cx="3892852" cy="388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A575CF5-88B2-4BD8-9419-B55B08D49B0D}"/>
              </a:ext>
            </a:extLst>
          </p:cNvPr>
          <p:cNvSpPr/>
          <p:nvPr/>
        </p:nvSpPr>
        <p:spPr>
          <a:xfrm>
            <a:off x="6443915" y="5545827"/>
            <a:ext cx="1016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dirty="0" err="1">
                <a:solidFill>
                  <a:srgbClr val="000000"/>
                </a:solidFill>
                <a:latin typeface="+mn-ea"/>
              </a:rPr>
              <a:t>features</a:t>
            </a:r>
            <a:endParaRPr lang="ko-KR" altLang="en-US" dirty="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98942F-0728-4729-A717-362696E0BF17}"/>
              </a:ext>
            </a:extLst>
          </p:cNvPr>
          <p:cNvSpPr/>
          <p:nvPr/>
        </p:nvSpPr>
        <p:spPr>
          <a:xfrm>
            <a:off x="1808464" y="554582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컬럼명</a:t>
            </a:r>
            <a:endParaRPr lang="ko-KR" altLang="en-US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E16D3040-4B70-45F2-949D-62355EAEB492}"/>
              </a:ext>
            </a:extLst>
          </p:cNvPr>
          <p:cNvSpPr/>
          <p:nvPr/>
        </p:nvSpPr>
        <p:spPr>
          <a:xfrm>
            <a:off x="4380551" y="5016906"/>
            <a:ext cx="467120" cy="3323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761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Times New Roman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/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wrap="square">
        <a:spAutoFit/>
      </a:bodyPr>
      <a:lstStyle>
        <a:defPPr algn="l" defTabSz="914400" eaLnBrk="0" fontAlgn="base" hangingPunct="0">
          <a:spcBef>
            <a:spcPct val="0"/>
          </a:spcBef>
          <a:spcAft>
            <a:spcPct val="0"/>
          </a:spcAft>
          <a:defRPr sz="1600" dirty="0" err="1">
            <a:solidFill>
              <a:srgbClr val="000000"/>
            </a:solidFill>
            <a:latin typeface="Consolas" panose="020B0609020204030204" pitchFamily="49" charset="0"/>
            <a:ea typeface="굴림체" panose="020B0609000101010101" pitchFamily="49" charset="-127"/>
            <a:cs typeface="Consolas" panose="020B0609020204030204" pitchFamily="49" charset="0"/>
          </a:defRPr>
        </a:defPPr>
      </a:lstStyle>
      <a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Times New Roman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6090</TotalTime>
  <Words>3259</Words>
  <Application>Microsoft Office PowerPoint</Application>
  <PresentationFormat>화면 슬라이드 쇼(4:3)</PresentationFormat>
  <Paragraphs>1030</Paragraphs>
  <Slides>89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89</vt:i4>
      </vt:variant>
    </vt:vector>
  </HeadingPairs>
  <TitlesOfParts>
    <vt:vector size="100" baseType="lpstr">
      <vt:lpstr>roboto</vt:lpstr>
      <vt:lpstr>굴림체</vt:lpstr>
      <vt:lpstr>맑은 고딕</vt:lpstr>
      <vt:lpstr>Arial</vt:lpstr>
      <vt:lpstr>Calibri</vt:lpstr>
      <vt:lpstr>Cambria Math</vt:lpstr>
      <vt:lpstr>Consolas</vt:lpstr>
      <vt:lpstr>Times New Roman</vt:lpstr>
      <vt:lpstr>Wingdings</vt:lpstr>
      <vt:lpstr>Office 테마</vt:lpstr>
      <vt:lpstr>1_Office 테마</vt:lpstr>
      <vt:lpstr>Day 1: Data Mining Basics (Lab)</vt:lpstr>
      <vt:lpstr>실습 내용</vt:lpstr>
      <vt:lpstr>실습 관련 라이브러리 정리</vt:lpstr>
      <vt:lpstr>데이터 시각화</vt:lpstr>
      <vt:lpstr>Iris(붓꽃) 데이터 소개</vt:lpstr>
      <vt:lpstr>Boxplot: 속성 간 비교 분석</vt:lpstr>
      <vt:lpstr>Boxplot: 속성 간 비교 분석</vt:lpstr>
      <vt:lpstr>Boxplot: 속성 간 비교 분석</vt:lpstr>
      <vt:lpstr>Boxplot: 속성 간 비교 분석</vt:lpstr>
      <vt:lpstr>Boxplot: 속성 간 비교 분석</vt:lpstr>
      <vt:lpstr>Boxplot: 속성 간 비교 분석</vt:lpstr>
      <vt:lpstr>Histogram: 분포도 분석</vt:lpstr>
      <vt:lpstr>Histogram: 분포도 분석</vt:lpstr>
      <vt:lpstr>Histogram: 분포도 분석</vt:lpstr>
      <vt:lpstr>Histogram: 분포도 분석</vt:lpstr>
      <vt:lpstr>Scatter Plot: 속성간 상관 관계 분석</vt:lpstr>
      <vt:lpstr>Scatter Plot: 속성간 상관 관계 분석</vt:lpstr>
      <vt:lpstr>Scatter Plot: 속성간 상관 관계 분석</vt:lpstr>
      <vt:lpstr>Scatter Plot: 속성간 상관 관계 분석</vt:lpstr>
      <vt:lpstr>Scatter Plot: 속성간 상관 관계 분석</vt:lpstr>
      <vt:lpstr>Heatmap: 속성간 상관 관계 분석</vt:lpstr>
      <vt:lpstr>Heatmap: 속성간 상관 관계 분석</vt:lpstr>
      <vt:lpstr>Heatmap: 속성간 상관 관계 분석</vt:lpstr>
      <vt:lpstr>Heatmap: 속성간 상관 관계 분석</vt:lpstr>
      <vt:lpstr>Parallel Coordinate: 다차원 속성 분석</vt:lpstr>
      <vt:lpstr>Parallel Coordinate: 다차원 속성 분석</vt:lpstr>
      <vt:lpstr>Parallel Coordinate: 다차원 속성 분석</vt:lpstr>
      <vt:lpstr>실습1: 교통사고 데이터</vt:lpstr>
      <vt:lpstr>인공지능 뉴스 키워드 데이터</vt:lpstr>
      <vt:lpstr>Word Cloud: 단어 빈도수 분석</vt:lpstr>
      <vt:lpstr>Word Cloud: 단어 빈도수 분석</vt:lpstr>
      <vt:lpstr>Word Cloud: 단어 빈도수 분석</vt:lpstr>
      <vt:lpstr>Word Cloud: 단어 빈도수 분석</vt:lpstr>
      <vt:lpstr>Word Cloud: 단어 빈도수 분석</vt:lpstr>
      <vt:lpstr>Histogram: 단어 빈도수 분석</vt:lpstr>
      <vt:lpstr>Histogram: 단어 빈도수 분석</vt:lpstr>
      <vt:lpstr>t-SNE: 유사 단어 시각화</vt:lpstr>
      <vt:lpstr>t-SNE: 유사 단어 시각화</vt:lpstr>
      <vt:lpstr>t-SNE: 유사 단어 시각화</vt:lpstr>
      <vt:lpstr>t-SNE: 유사 단어 시각화</vt:lpstr>
      <vt:lpstr>실습2: 이슈 분석</vt:lpstr>
      <vt:lpstr>실습2: 이슈 분석</vt:lpstr>
      <vt:lpstr>문서 데이터 유사도 분석</vt:lpstr>
      <vt:lpstr>정보 검색 과정</vt:lpstr>
      <vt:lpstr>데이터 전처리</vt:lpstr>
      <vt:lpstr>데이터 전처리</vt:lpstr>
      <vt:lpstr>Step 1: Bag of word로 문장 표현</vt:lpstr>
      <vt:lpstr>Step 2: TF-IDF 적용</vt:lpstr>
      <vt:lpstr>Step 3: 키워드 검색</vt:lpstr>
      <vt:lpstr>Step 3: 키워드 검색</vt:lpstr>
      <vt:lpstr>Step 3: 키워드 검색</vt:lpstr>
      <vt:lpstr>일 별 뉴스 토픽 데이터</vt:lpstr>
      <vt:lpstr>유사도 측정 방법 별 Top 10 뉴스 분석</vt:lpstr>
      <vt:lpstr>유사도 측정 방법 별 Top 10 뉴스 분석</vt:lpstr>
      <vt:lpstr>유사도 측정 방법 별 Top 10 뉴스 분석</vt:lpstr>
      <vt:lpstr>유사도 측정 방법 별 Top 10 뉴스 분석</vt:lpstr>
      <vt:lpstr>유사도 측정 방법 별 Top 10 뉴스 분석</vt:lpstr>
      <vt:lpstr>유사도 측정 방법 별 Top 10 뉴스 분석</vt:lpstr>
      <vt:lpstr>유사도 측정 방법 별 Top 10 뉴스 분석</vt:lpstr>
      <vt:lpstr>유사도 측정 방법 별 Top 10 뉴스 분석</vt:lpstr>
      <vt:lpstr>유사도 측정 방법 별 Top 10 뉴스 결과</vt:lpstr>
      <vt:lpstr>유사도 측정 방법 별 Top 10 뉴스 결과</vt:lpstr>
      <vt:lpstr>LSH를 이용한 정보검색 과정</vt:lpstr>
      <vt:lpstr>Step 1: Singles로 문장 표현</vt:lpstr>
      <vt:lpstr>Step 2: MinHash을 이용한 문장표현</vt:lpstr>
      <vt:lpstr>Step 3: LSH를 이용한 키워드 검색</vt:lpstr>
      <vt:lpstr>Step 3: LSH를 이용한 키워드 검색</vt:lpstr>
      <vt:lpstr>Step 3: LSH를 이용한 키워드 검색</vt:lpstr>
      <vt:lpstr>LSH를 이용한 Top 10 뉴스 특성 분석</vt:lpstr>
      <vt:lpstr>LSH를 이용한 Top 10 뉴스 특성 분석</vt:lpstr>
      <vt:lpstr>LSH를 이용한 Top 10 뉴스 특성 분석</vt:lpstr>
      <vt:lpstr>LSH를 이용한 Top 10 뉴스 특성 분석</vt:lpstr>
      <vt:lpstr>LSH를 이용한 Top 10 뉴스 특성 분석</vt:lpstr>
      <vt:lpstr>LSH를 이용한 Top 10 뉴스 특성 분석</vt:lpstr>
      <vt:lpstr>LSH를 이용한 Top 10 뉴스 특성 분석</vt:lpstr>
      <vt:lpstr>LSH를 이용한 Top 10 뉴스 특성 분석</vt:lpstr>
      <vt:lpstr>실습1: 4차 산업혁명 관련 뉴스 메타데이터</vt:lpstr>
      <vt:lpstr>실습2: 부동산 관련 뉴스 토픽</vt:lpstr>
      <vt:lpstr>연관 규칙 분석</vt:lpstr>
      <vt:lpstr>장바구니 데이터</vt:lpstr>
      <vt:lpstr>Apriori: 연관규칙 찾기</vt:lpstr>
      <vt:lpstr>Apriori: 연관규칙 찾기</vt:lpstr>
      <vt:lpstr>Apriori: 연관규칙 찾기</vt:lpstr>
      <vt:lpstr>Apriori: 연관규칙 찾기</vt:lpstr>
      <vt:lpstr>Apriori: 연관규칙 찾기</vt:lpstr>
      <vt:lpstr>Apriori: 연관규칙 찾기</vt:lpstr>
      <vt:lpstr>실습1: 실제 장바구니 데이터 분석</vt:lpstr>
      <vt:lpstr>실습2: 음식점 거래내역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julee_hufs</dc:creator>
  <cp:lastModifiedBy>user</cp:lastModifiedBy>
  <cp:revision>902</cp:revision>
  <dcterms:created xsi:type="dcterms:W3CDTF">2016-09-28T08:33:35Z</dcterms:created>
  <dcterms:modified xsi:type="dcterms:W3CDTF">2018-05-29T03:10:19Z</dcterms:modified>
</cp:coreProperties>
</file>